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9" r:id="rId5"/>
    <p:sldId id="268" r:id="rId6"/>
    <p:sldId id="270" r:id="rId7"/>
    <p:sldId id="267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26" autoAdjust="0"/>
    <p:restoredTop sz="94660"/>
  </p:normalViewPr>
  <p:slideViewPr>
    <p:cSldViewPr>
      <p:cViewPr>
        <p:scale>
          <a:sx n="33" d="100"/>
          <a:sy n="33" d="100"/>
        </p:scale>
        <p:origin x="-2424" y="-1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1EDB-EEAE-49DB-8ECE-9DC39276A162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C228-7A72-4827-972B-257505B29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26DDB-3132-4C88-9E2E-D797ECCA7A73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1356-F376-425D-87D9-A52C01349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4E44-44F2-4164-B0A5-B04886DBCCD0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42AB-3F9D-43EE-8BBC-11EECC278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8F5F-6C9A-4F57-8503-BA5D0650208B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7816-AB0C-43F3-8CF9-81209A0B8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F9CA-15AB-4029-8A61-CAB9E80D79A9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2C04-5876-4F9A-837E-63F17D187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8A8C1-F014-4F40-9974-D13FB53FD184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2C20-9F80-43FD-947A-875DE0B99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C5AF-64EA-44D9-8031-80C021B692A2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7A5D-C9FD-44F7-B1CF-1FEF2769B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A135-BB20-4A56-8CEF-8A5F14546323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5A166-9F2C-4510-B97C-DF5F8AB26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40E6-5976-4451-8C2D-3FF5B348012D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FCB3-26E1-4A82-A7F6-BE1C7E426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AF2E-1D5E-4F5E-B2F7-7F8BB9029A57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7C6A-FA0F-4AA4-BD66-DEFD605B2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F9AD-37C6-4A99-8BDF-7F4D83A44B1F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F9A8-5942-4672-8174-160325585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862B45-CE30-4198-9D2E-AEE8EC0DBE52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1DB567-DBDF-41A5-BEFF-C663BF602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1_Титул дерегуляц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Глобал показн регулюв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ІНФОГРАФИКА\9_Дерегуляц 01.11.2016_Англі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11268" name="AutoShape 12"/>
          <p:cNvSpPr>
            <a:spLocks noChangeArrowheads="1"/>
          </p:cNvSpPr>
          <p:nvPr/>
        </p:nvSpPr>
        <p:spPr bwMode="auto">
          <a:xfrm>
            <a:off x="1403350" y="1628775"/>
            <a:ext cx="703263" cy="419100"/>
          </a:xfrm>
          <a:prstGeom prst="notchedRightArrow">
            <a:avLst>
              <a:gd name="adj1" fmla="val 50000"/>
              <a:gd name="adj2" fmla="val 40817"/>
            </a:avLst>
          </a:prstGeom>
          <a:gradFill rotWithShape="1">
            <a:gsLst>
              <a:gs pos="0">
                <a:srgbClr val="3366FF"/>
              </a:gs>
              <a:gs pos="50000">
                <a:srgbClr val="C7D5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Above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332803" name="AutoShape 14"/>
          <p:cNvSpPr>
            <a:spLocks noChangeArrowheads="1"/>
          </p:cNvSpPr>
          <p:nvPr/>
        </p:nvSpPr>
        <p:spPr bwMode="auto">
          <a:xfrm rot="8381624">
            <a:off x="2055441" y="4058451"/>
            <a:ext cx="381000" cy="342900"/>
          </a:xfrm>
          <a:prstGeom prst="notchedRightArrow">
            <a:avLst>
              <a:gd name="adj1" fmla="val 50000"/>
              <a:gd name="adj2" fmla="val 2381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rot="10800000" vert="eaVert" wrap="none" anchor="ctr">
            <a:flatTx/>
          </a:bodyPr>
          <a:lstStyle/>
          <a:p>
            <a:pPr>
              <a:defRPr/>
            </a:pPr>
            <a:endParaRPr lang="uk-UA">
              <a:latin typeface="Calibri" pitchFamily="34" charset="0"/>
            </a:endParaRPr>
          </a:p>
        </p:txBody>
      </p:sp>
      <p:sp>
        <p:nvSpPr>
          <p:cNvPr id="11270" name="AutoShape 7"/>
          <p:cNvSpPr>
            <a:spLocks noChangeArrowheads="1"/>
          </p:cNvSpPr>
          <p:nvPr/>
        </p:nvSpPr>
        <p:spPr bwMode="auto">
          <a:xfrm>
            <a:off x="107950" y="1484313"/>
            <a:ext cx="129698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50000">
                <a:srgbClr val="C3D7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dirty="0"/>
              <a:t>Проект</a:t>
            </a:r>
          </a:p>
        </p:txBody>
      </p:sp>
      <p:sp>
        <p:nvSpPr>
          <p:cNvPr id="11271" name="AutoShape 8"/>
          <p:cNvSpPr>
            <a:spLocks noChangeArrowheads="1"/>
          </p:cNvSpPr>
          <p:nvPr/>
        </p:nvSpPr>
        <p:spPr bwMode="auto">
          <a:xfrm>
            <a:off x="2124075" y="1484313"/>
            <a:ext cx="17272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50000">
                <a:srgbClr val="C3D7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dirty="0"/>
              <a:t>Внутрішнє </a:t>
            </a:r>
          </a:p>
          <a:p>
            <a:pPr algn="ctr">
              <a:defRPr/>
            </a:pPr>
            <a:r>
              <a:rPr lang="uk-UA" dirty="0"/>
              <a:t>опрацювання</a:t>
            </a:r>
          </a:p>
        </p:txBody>
      </p:sp>
      <p:sp>
        <p:nvSpPr>
          <p:cNvPr id="11272" name="AutoShape 9"/>
          <p:cNvSpPr>
            <a:spLocks noChangeArrowheads="1"/>
          </p:cNvSpPr>
          <p:nvPr/>
        </p:nvSpPr>
        <p:spPr bwMode="auto">
          <a:xfrm>
            <a:off x="4572000" y="1484313"/>
            <a:ext cx="22320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50000">
                <a:srgbClr val="C3D7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/>
              <a:t>Обговорення</a:t>
            </a:r>
          </a:p>
          <a:p>
            <a:pPr algn="ctr">
              <a:defRPr/>
            </a:pPr>
            <a:r>
              <a:rPr lang="uk-UA"/>
              <a:t>з бізнес-спільнотою</a:t>
            </a:r>
          </a:p>
        </p:txBody>
      </p:sp>
      <p:sp>
        <p:nvSpPr>
          <p:cNvPr id="11273" name="AutoShape 10"/>
          <p:cNvSpPr>
            <a:spLocks noChangeArrowheads="1"/>
          </p:cNvSpPr>
          <p:nvPr/>
        </p:nvSpPr>
        <p:spPr bwMode="auto">
          <a:xfrm>
            <a:off x="7524750" y="1484313"/>
            <a:ext cx="129698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50000">
                <a:srgbClr val="C3D7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dirty="0"/>
              <a:t>Прийняте </a:t>
            </a:r>
          </a:p>
          <a:p>
            <a:pPr algn="ctr">
              <a:defRPr/>
            </a:pPr>
            <a:r>
              <a:rPr lang="uk-UA" dirty="0"/>
              <a:t>рішення</a:t>
            </a:r>
          </a:p>
        </p:txBody>
      </p:sp>
      <p:sp>
        <p:nvSpPr>
          <p:cNvPr id="332811" name="AutoShape 11"/>
          <p:cNvSpPr>
            <a:spLocks noChangeArrowheads="1"/>
          </p:cNvSpPr>
          <p:nvPr/>
        </p:nvSpPr>
        <p:spPr bwMode="auto">
          <a:xfrm>
            <a:off x="2195513" y="2708275"/>
            <a:ext cx="44958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1372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/>
              <a:t>Основні принципи </a:t>
            </a:r>
          </a:p>
          <a:p>
            <a:pPr algn="ctr">
              <a:defRPr/>
            </a:pPr>
            <a:r>
              <a:rPr lang="uk-UA" b="1" dirty="0"/>
              <a:t>державної регуляторної політики</a:t>
            </a:r>
          </a:p>
          <a:p>
            <a:pPr algn="ctr">
              <a:defRPr/>
            </a:pPr>
            <a:r>
              <a:rPr lang="uk-UA" b="1" dirty="0"/>
              <a:t>при прийнятті рішення</a:t>
            </a:r>
          </a:p>
        </p:txBody>
      </p:sp>
      <p:sp>
        <p:nvSpPr>
          <p:cNvPr id="11275" name="AutoShape 12"/>
          <p:cNvSpPr>
            <a:spLocks noChangeArrowheads="1"/>
          </p:cNvSpPr>
          <p:nvPr/>
        </p:nvSpPr>
        <p:spPr bwMode="auto">
          <a:xfrm>
            <a:off x="6804025" y="1628775"/>
            <a:ext cx="703263" cy="419100"/>
          </a:xfrm>
          <a:prstGeom prst="notchedRightArrow">
            <a:avLst>
              <a:gd name="adj1" fmla="val 50000"/>
              <a:gd name="adj2" fmla="val 40817"/>
            </a:avLst>
          </a:prstGeom>
          <a:gradFill rotWithShape="1">
            <a:gsLst>
              <a:gs pos="0">
                <a:srgbClr val="3366FF"/>
              </a:gs>
              <a:gs pos="50000">
                <a:srgbClr val="C7D5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Above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3851275" y="1628775"/>
            <a:ext cx="703263" cy="419100"/>
          </a:xfrm>
          <a:prstGeom prst="notchedRightArrow">
            <a:avLst>
              <a:gd name="adj1" fmla="val 50000"/>
              <a:gd name="adj2" fmla="val 40817"/>
            </a:avLst>
          </a:prstGeom>
          <a:gradFill rotWithShape="1">
            <a:gsLst>
              <a:gs pos="0">
                <a:srgbClr val="3366FF"/>
              </a:gs>
              <a:gs pos="50000">
                <a:srgbClr val="C7D5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Above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332814" name="AutoShape 14"/>
          <p:cNvSpPr>
            <a:spLocks noChangeArrowheads="1"/>
          </p:cNvSpPr>
          <p:nvPr/>
        </p:nvSpPr>
        <p:spPr bwMode="auto">
          <a:xfrm rot="5384865">
            <a:off x="3500437" y="4881563"/>
            <a:ext cx="1724025" cy="342900"/>
          </a:xfrm>
          <a:prstGeom prst="notchedRightArrow">
            <a:avLst>
              <a:gd name="adj1" fmla="val 50000"/>
              <a:gd name="adj2" fmla="val 107748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uk-UA">
              <a:latin typeface="Calibri" pitchFamily="34" charset="0"/>
            </a:endParaRPr>
          </a:p>
        </p:txBody>
      </p:sp>
      <p:sp>
        <p:nvSpPr>
          <p:cNvPr id="332815" name="AutoShape 14"/>
          <p:cNvSpPr>
            <a:spLocks noChangeArrowheads="1"/>
          </p:cNvSpPr>
          <p:nvPr/>
        </p:nvSpPr>
        <p:spPr bwMode="auto">
          <a:xfrm rot="6962347">
            <a:off x="2152650" y="4629150"/>
            <a:ext cx="1219200" cy="342900"/>
          </a:xfrm>
          <a:prstGeom prst="notchedRightArrow">
            <a:avLst>
              <a:gd name="adj1" fmla="val 50000"/>
              <a:gd name="adj2" fmla="val 76198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uk-UA">
              <a:latin typeface="Calibri" pitchFamily="34" charset="0"/>
            </a:endParaRPr>
          </a:p>
        </p:txBody>
      </p:sp>
      <p:sp>
        <p:nvSpPr>
          <p:cNvPr id="332816" name="AutoShape 14"/>
          <p:cNvSpPr>
            <a:spLocks noChangeArrowheads="1"/>
          </p:cNvSpPr>
          <p:nvPr/>
        </p:nvSpPr>
        <p:spPr bwMode="auto">
          <a:xfrm rot="2325097">
            <a:off x="6504781" y="4023911"/>
            <a:ext cx="373063" cy="342900"/>
          </a:xfrm>
          <a:prstGeom prst="notchedRightArrow">
            <a:avLst>
              <a:gd name="adj1" fmla="val 50000"/>
              <a:gd name="adj2" fmla="val 2331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vert="eaVert" wrap="none" anchor="ctr">
            <a:flatTx/>
          </a:bodyPr>
          <a:lstStyle/>
          <a:p>
            <a:pPr>
              <a:defRPr/>
            </a:pPr>
            <a:endParaRPr lang="uk-UA">
              <a:latin typeface="Calibri" pitchFamily="34" charset="0"/>
            </a:endParaRPr>
          </a:p>
        </p:txBody>
      </p:sp>
      <p:sp>
        <p:nvSpPr>
          <p:cNvPr id="332817" name="AutoShape 17"/>
          <p:cNvSpPr>
            <a:spLocks noChangeArrowheads="1"/>
          </p:cNvSpPr>
          <p:nvPr/>
        </p:nvSpPr>
        <p:spPr bwMode="auto">
          <a:xfrm>
            <a:off x="152400" y="3429000"/>
            <a:ext cx="16764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1372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/>
              <a:t>Доцільність</a:t>
            </a:r>
          </a:p>
        </p:txBody>
      </p:sp>
      <p:sp>
        <p:nvSpPr>
          <p:cNvPr id="332818" name="AutoShape 18"/>
          <p:cNvSpPr>
            <a:spLocks noChangeArrowheads="1"/>
          </p:cNvSpPr>
          <p:nvPr/>
        </p:nvSpPr>
        <p:spPr bwMode="auto">
          <a:xfrm>
            <a:off x="304800" y="4419600"/>
            <a:ext cx="19050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1372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/>
              <a:t>Ефективність</a:t>
            </a:r>
          </a:p>
        </p:txBody>
      </p:sp>
      <p:sp>
        <p:nvSpPr>
          <p:cNvPr id="332819" name="AutoShape 19"/>
          <p:cNvSpPr>
            <a:spLocks noChangeArrowheads="1"/>
          </p:cNvSpPr>
          <p:nvPr/>
        </p:nvSpPr>
        <p:spPr bwMode="auto">
          <a:xfrm>
            <a:off x="648716" y="5345755"/>
            <a:ext cx="208915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1372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/>
              <a:t>Адекватність</a:t>
            </a:r>
          </a:p>
        </p:txBody>
      </p:sp>
      <p:sp>
        <p:nvSpPr>
          <p:cNvPr id="332820" name="AutoShape 20"/>
          <p:cNvSpPr>
            <a:spLocks noChangeArrowheads="1"/>
          </p:cNvSpPr>
          <p:nvPr/>
        </p:nvSpPr>
        <p:spPr bwMode="auto">
          <a:xfrm>
            <a:off x="5694363" y="5345755"/>
            <a:ext cx="2592388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1372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/>
              <a:t>Збалансованість</a:t>
            </a:r>
          </a:p>
        </p:txBody>
      </p:sp>
      <p:sp>
        <p:nvSpPr>
          <p:cNvPr id="332821" name="AutoShape 21"/>
          <p:cNvSpPr>
            <a:spLocks noChangeArrowheads="1"/>
          </p:cNvSpPr>
          <p:nvPr/>
        </p:nvSpPr>
        <p:spPr bwMode="auto">
          <a:xfrm>
            <a:off x="6248400" y="4419600"/>
            <a:ext cx="2700338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1372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/>
              <a:t>Передбачуваність</a:t>
            </a:r>
          </a:p>
        </p:txBody>
      </p:sp>
      <p:sp>
        <p:nvSpPr>
          <p:cNvPr id="332822" name="AutoShape 14"/>
          <p:cNvSpPr>
            <a:spLocks noChangeArrowheads="1"/>
          </p:cNvSpPr>
          <p:nvPr/>
        </p:nvSpPr>
        <p:spPr bwMode="auto">
          <a:xfrm rot="4191622">
            <a:off x="5122863" y="4597400"/>
            <a:ext cx="1143000" cy="342900"/>
          </a:xfrm>
          <a:prstGeom prst="notchedRightArrow">
            <a:avLst>
              <a:gd name="adj1" fmla="val 50000"/>
              <a:gd name="adj2" fmla="val 7143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uk-UA">
              <a:latin typeface="Calibri" pitchFamily="34" charset="0"/>
            </a:endParaRPr>
          </a:p>
        </p:txBody>
      </p:sp>
      <p:sp>
        <p:nvSpPr>
          <p:cNvPr id="332825" name="AutoShape 25"/>
          <p:cNvSpPr>
            <a:spLocks noChangeArrowheads="1"/>
          </p:cNvSpPr>
          <p:nvPr/>
        </p:nvSpPr>
        <p:spPr bwMode="auto">
          <a:xfrm>
            <a:off x="7086600" y="3429000"/>
            <a:ext cx="16764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1372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/>
              <a:t>Прозорість</a:t>
            </a:r>
          </a:p>
        </p:txBody>
      </p:sp>
      <p:sp>
        <p:nvSpPr>
          <p:cNvPr id="332826" name="AutoShape 14"/>
          <p:cNvSpPr>
            <a:spLocks noChangeArrowheads="1"/>
          </p:cNvSpPr>
          <p:nvPr/>
        </p:nvSpPr>
        <p:spPr bwMode="auto">
          <a:xfrm rot="1575959">
            <a:off x="6751450" y="3552253"/>
            <a:ext cx="304800" cy="342900"/>
          </a:xfrm>
          <a:prstGeom prst="notchedRightArrow">
            <a:avLst>
              <a:gd name="adj1" fmla="val 50000"/>
              <a:gd name="adj2" fmla="val 2143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vert="eaVert" wrap="none" anchor="ctr">
            <a:flatTx/>
          </a:bodyPr>
          <a:lstStyle/>
          <a:p>
            <a:pPr>
              <a:defRPr/>
            </a:pPr>
            <a:endParaRPr lang="uk-UA">
              <a:latin typeface="Calibri" pitchFamily="34" charset="0"/>
            </a:endParaRPr>
          </a:p>
        </p:txBody>
      </p:sp>
      <p:sp>
        <p:nvSpPr>
          <p:cNvPr id="332827" name="AutoShape 27"/>
          <p:cNvSpPr>
            <a:spLocks noChangeArrowheads="1"/>
          </p:cNvSpPr>
          <p:nvPr/>
        </p:nvSpPr>
        <p:spPr bwMode="auto">
          <a:xfrm>
            <a:off x="2362200" y="6143244"/>
            <a:ext cx="3886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1372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/>
              <a:t>Врахування громадської </a:t>
            </a:r>
          </a:p>
          <a:p>
            <a:pPr algn="ctr">
              <a:defRPr/>
            </a:pPr>
            <a:r>
              <a:rPr lang="uk-UA" b="1"/>
              <a:t>думки</a:t>
            </a:r>
          </a:p>
        </p:txBody>
      </p:sp>
      <p:sp>
        <p:nvSpPr>
          <p:cNvPr id="332828" name="AutoShape 14"/>
          <p:cNvSpPr>
            <a:spLocks noChangeArrowheads="1"/>
          </p:cNvSpPr>
          <p:nvPr/>
        </p:nvSpPr>
        <p:spPr bwMode="auto">
          <a:xfrm rot="8960891">
            <a:off x="1838884" y="3581400"/>
            <a:ext cx="304800" cy="342900"/>
          </a:xfrm>
          <a:prstGeom prst="notchedRightArrow">
            <a:avLst>
              <a:gd name="adj1" fmla="val 50000"/>
              <a:gd name="adj2" fmla="val 2143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rot="10800000" vert="eaVert" wrap="none" anchor="ctr">
            <a:flatTx/>
          </a:bodyPr>
          <a:lstStyle/>
          <a:p>
            <a:pPr>
              <a:defRPr/>
            </a:pPr>
            <a:endParaRPr lang="uk-UA">
              <a:latin typeface="Calibri" pitchFamily="34" charset="0"/>
            </a:endParaRPr>
          </a:p>
        </p:txBody>
      </p:sp>
      <p:pic>
        <p:nvPicPr>
          <p:cNvPr id="256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2" name="AutoShape 9"/>
          <p:cNvSpPr>
            <a:spLocks noChangeArrowheads="1"/>
          </p:cNvSpPr>
          <p:nvPr/>
        </p:nvSpPr>
        <p:spPr bwMode="auto">
          <a:xfrm>
            <a:off x="1571604" y="428604"/>
            <a:ext cx="6072229" cy="69534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6A8486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uk-UA" sz="2000" b="1" dirty="0"/>
              <a:t>Порядок прийняття рішень </a:t>
            </a:r>
          </a:p>
          <a:p>
            <a:pPr algn="ctr">
              <a:defRPr/>
            </a:pPr>
            <a:r>
              <a:rPr kumimoji="1" lang="uk-UA" sz="2000" b="1" dirty="0"/>
              <a:t>при погодженні проектів регуляторних актів</a:t>
            </a:r>
          </a:p>
        </p:txBody>
      </p:sp>
      <p:sp>
        <p:nvSpPr>
          <p:cNvPr id="25667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4176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b="1">
                <a:solidFill>
                  <a:srgbClr val="000066"/>
                </a:solidFill>
                <a:latin typeface="Calibri" pitchFamily="34" charset="0"/>
              </a:rPr>
              <a:t>Державна регуляторна служба України</a:t>
            </a:r>
          </a:p>
          <a:p>
            <a:endParaRPr lang="uk-UA" sz="400" b="1" noProof="1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Инфографика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Инфографика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Инфографика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ІНФОГРАФИКА\10_Дерегуляц 01.11.2016_М-те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37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Васильковская</dc:creator>
  <cp:lastModifiedBy>User</cp:lastModifiedBy>
  <cp:revision>4</cp:revision>
  <dcterms:created xsi:type="dcterms:W3CDTF">2016-10-31T21:00:05Z</dcterms:created>
  <dcterms:modified xsi:type="dcterms:W3CDTF">2016-12-01T15:44:50Z</dcterms:modified>
</cp:coreProperties>
</file>