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844" r:id="rId1"/>
    <p:sldMasterId id="2147483873" r:id="rId2"/>
    <p:sldMasterId id="2147483944" r:id="rId3"/>
    <p:sldMasterId id="2147483958" r:id="rId4"/>
    <p:sldMasterId id="2147484067" r:id="rId5"/>
  </p:sldMasterIdLst>
  <p:notesMasterIdLst>
    <p:notesMasterId r:id="rId58"/>
  </p:notesMasterIdLst>
  <p:handoutMasterIdLst>
    <p:handoutMasterId r:id="rId59"/>
  </p:handoutMasterIdLst>
  <p:sldIdLst>
    <p:sldId id="256" r:id="rId6"/>
    <p:sldId id="419" r:id="rId7"/>
    <p:sldId id="388" r:id="rId8"/>
    <p:sldId id="433" r:id="rId9"/>
    <p:sldId id="434" r:id="rId10"/>
    <p:sldId id="435" r:id="rId11"/>
    <p:sldId id="436" r:id="rId12"/>
    <p:sldId id="437" r:id="rId13"/>
    <p:sldId id="438" r:id="rId14"/>
    <p:sldId id="276" r:id="rId15"/>
    <p:sldId id="285" r:id="rId16"/>
    <p:sldId id="432" r:id="rId17"/>
    <p:sldId id="415" r:id="rId18"/>
    <p:sldId id="420" r:id="rId19"/>
    <p:sldId id="417" r:id="rId20"/>
    <p:sldId id="446" r:id="rId21"/>
    <p:sldId id="429" r:id="rId22"/>
    <p:sldId id="277" r:id="rId23"/>
    <p:sldId id="439" r:id="rId24"/>
    <p:sldId id="440" r:id="rId25"/>
    <p:sldId id="278" r:id="rId26"/>
    <p:sldId id="441" r:id="rId27"/>
    <p:sldId id="280" r:id="rId28"/>
    <p:sldId id="422" r:id="rId29"/>
    <p:sldId id="423" r:id="rId30"/>
    <p:sldId id="425" r:id="rId31"/>
    <p:sldId id="424" r:id="rId32"/>
    <p:sldId id="443" r:id="rId33"/>
    <p:sldId id="442" r:id="rId34"/>
    <p:sldId id="426" r:id="rId35"/>
    <p:sldId id="427" r:id="rId36"/>
    <p:sldId id="444" r:id="rId37"/>
    <p:sldId id="283" r:id="rId38"/>
    <p:sldId id="445" r:id="rId39"/>
    <p:sldId id="284" r:id="rId40"/>
    <p:sldId id="447" r:id="rId41"/>
    <p:sldId id="428" r:id="rId42"/>
    <p:sldId id="451" r:id="rId43"/>
    <p:sldId id="453" r:id="rId44"/>
    <p:sldId id="452" r:id="rId45"/>
    <p:sldId id="311" r:id="rId46"/>
    <p:sldId id="407" r:id="rId47"/>
    <p:sldId id="408" r:id="rId48"/>
    <p:sldId id="409" r:id="rId49"/>
    <p:sldId id="410" r:id="rId50"/>
    <p:sldId id="411" r:id="rId51"/>
    <p:sldId id="448" r:id="rId52"/>
    <p:sldId id="393" r:id="rId53"/>
    <p:sldId id="413" r:id="rId54"/>
    <p:sldId id="431" r:id="rId55"/>
    <p:sldId id="450" r:id="rId56"/>
    <p:sldId id="26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FF0066"/>
    <a:srgbClr val="FFCC66"/>
    <a:srgbClr val="CC0000"/>
    <a:srgbClr val="0066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6" autoAdjust="0"/>
    <p:restoredTop sz="94640" autoAdjust="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_DIMA\__Dissertation__Doctor__GR__\SME%20Stat\2015%20UkrStat%20&#1079;&#1072;%202014%20(&#1080;%20&#1087;&#1077;&#1088;&#1077;&#1089;&#1095;&#1077;&#1090;%20&#1089;%202010%20&#1087;&#1086;%202011%20-%202012%20&#1085;&#1086;&#1074;&#1099;&#1081;%20&#1073;&#1072;&#1079;&#1086;&#1074;&#1099;&#1081;)\UkrStat%20SME%202014%20&#1050;&#1110;&#1083;&#1100;&#1082;&#1110;&#1089;&#1090;&#1100;%20&#1089;&#1091;&#1073;'&#1108;&#1082;&#1090;&#1110;&#1074;%20&#1075;&#1086;&#1089;&#1087;&#1086;&#1076;&#1072;&#1088;&#1102;&#1074;&#1072;&#1085;&#1085;&#1103;%20(2014-201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_DIMA\__Dissertation__Doctor__GR__\SME%20Stat\2015%20UkrStat%20&#1079;&#1072;%202014%20(&#1080;%20&#1087;&#1077;&#1088;&#1077;&#1089;&#1095;&#1077;&#1090;%20&#1089;%202010%20&#1087;&#1086;%202011%20-%202012%20&#1085;&#1086;&#1074;&#1099;&#1081;%20&#1073;&#1072;&#1079;&#1086;&#1074;&#1099;&#1081;)\UkrStat%20SME%202014%20&#1050;&#1110;&#1083;&#1100;&#1082;&#1110;&#1089;&#1090;&#1100;%20&#1089;&#1091;&#1073;'&#1108;&#1082;&#1090;&#1110;&#1074;%20&#1075;&#1086;&#1089;&#1087;&#1086;&#1076;&#1072;&#1088;&#1102;&#1074;&#1072;&#1085;&#1085;&#1103;%20(2014-201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_DIMA\__Dissertation__Doctor__GR__\SME%20Stat\2015%20UkrStat%20&#1079;&#1072;%202014%20(&#1080;%20&#1087;&#1077;&#1088;&#1077;&#1089;&#1095;&#1077;&#1090;%20&#1089;%202010%20&#1087;&#1086;%202011%20-%202012%20&#1085;&#1086;&#1074;&#1099;&#1081;%20&#1073;&#1072;&#1079;&#1086;&#1074;&#1099;&#1081;)\UkrStat%20SME%20Entreprise%20only%202014%20&#1054;&#1073;&#1089;&#1103;&#1075;%20&#1088;&#1077;&#1072;&#1083;&#1110;&#1079;&#1086;&#1074;&#1072;&#1085;&#1086;&#1111;%20&#1087;&#1088;&#1086;&#1076;&#1091;&#1082;&#1094;&#1110;&#1111;%20(2014-2010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_DIMA\2015%20DataSME%20UA%20-%20From%20DFS%2020150901\&#1044;&#1060;&#1057;%202015%20&#1052;&#1057;&#1055;%20&#1044;&#1054;&#1044;&#1040;&#1058;&#1054;&#1050;_1-9%20dlyapin%20tabl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_DIMA\__Dissertation__Doctor__GR__\SME%20Stat\2015%20UkrStat%20&#1079;&#1072;%202014%20(&#1080;%20&#1087;&#1077;&#1088;&#1077;&#1089;&#1095;&#1077;&#1090;%20&#1089;%202010%20&#1087;&#1086;%202011%20-%202012%20&#1085;&#1086;&#1074;&#1099;&#1081;%20&#1073;&#1072;&#1079;&#1086;&#1074;&#1099;&#1081;)\UkrStat%20SME%20Entreprise%20only%202014%20&#1050;&#1110;&#1083;&#1100;&#1082;&#1110;&#1089;&#1090;&#1100;%20&#1079;&#1072;&#1081;&#1085;&#1103;&#1090;&#1080;&#1093;%20(2014-201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971990500838848"/>
          <c:y val="6.0659813356663754E-2"/>
          <c:w val="0.74614277966893361"/>
          <c:h val="0.79523549139690852"/>
        </c:manualLayout>
      </c:layout>
      <c:lineChart>
        <c:grouping val="standard"/>
        <c:ser>
          <c:idx val="0"/>
          <c:order val="0"/>
          <c:tx>
            <c:strRef>
              <c:f>Table!$D$2</c:f>
              <c:strCache>
                <c:ptCount val="1"/>
                <c:pt idx="0">
                  <c:v>large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Table!$A$4:$A$8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Table!$D$4:$D$8</c:f>
              <c:numCache>
                <c:formatCode>General</c:formatCode>
                <c:ptCount val="5"/>
                <c:pt idx="0">
                  <c:v>586</c:v>
                </c:pt>
                <c:pt idx="1">
                  <c:v>659</c:v>
                </c:pt>
                <c:pt idx="2">
                  <c:v>698</c:v>
                </c:pt>
                <c:pt idx="3">
                  <c:v>659</c:v>
                </c:pt>
                <c:pt idx="4">
                  <c:v>497</c:v>
                </c:pt>
              </c:numCache>
            </c:numRef>
          </c:val>
        </c:ser>
        <c:ser>
          <c:idx val="1"/>
          <c:order val="1"/>
          <c:tx>
            <c:strRef>
              <c:f>Table!$F$2</c:f>
              <c:strCache>
                <c:ptCount val="1"/>
                <c:pt idx="0">
                  <c:v>medium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Table!$A$4:$A$8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Table!$F$4:$F$8</c:f>
              <c:numCache>
                <c:formatCode>General</c:formatCode>
                <c:ptCount val="5"/>
                <c:pt idx="0">
                  <c:v>20983</c:v>
                </c:pt>
                <c:pt idx="1">
                  <c:v>20753</c:v>
                </c:pt>
                <c:pt idx="2">
                  <c:v>20189</c:v>
                </c:pt>
                <c:pt idx="3">
                  <c:v>18859</c:v>
                </c:pt>
                <c:pt idx="4">
                  <c:v>15906</c:v>
                </c:pt>
              </c:numCache>
            </c:numRef>
          </c:val>
        </c:ser>
        <c:ser>
          <c:idx val="2"/>
          <c:order val="2"/>
          <c:tx>
            <c:strRef>
              <c:f>Table!$H$2</c:f>
              <c:strCache>
                <c:ptCount val="1"/>
                <c:pt idx="0">
                  <c:v>small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Table!$A$4:$A$8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Table!$H$4:$H$8</c:f>
              <c:numCache>
                <c:formatCode>General</c:formatCode>
                <c:ptCount val="5"/>
                <c:pt idx="0">
                  <c:v>357241</c:v>
                </c:pt>
                <c:pt idx="1">
                  <c:v>354283</c:v>
                </c:pt>
                <c:pt idx="2">
                  <c:v>344048</c:v>
                </c:pt>
                <c:pt idx="3">
                  <c:v>373809</c:v>
                </c:pt>
                <c:pt idx="4">
                  <c:v>324598</c:v>
                </c:pt>
              </c:numCache>
            </c:numRef>
          </c:val>
        </c:ser>
        <c:ser>
          <c:idx val="3"/>
          <c:order val="3"/>
          <c:tx>
            <c:strRef>
              <c:f>Table!$M$2</c:f>
              <c:strCache>
                <c:ptCount val="1"/>
                <c:pt idx="0">
                  <c:v>entrepreneurs</c:v>
                </c:pt>
              </c:strCache>
            </c:strRef>
          </c:tx>
          <c:spPr>
            <a:ln w="95250" cmpd="dbl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Table!$A$4:$A$8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Table!$M$4:$M$8</c:f>
              <c:numCache>
                <c:formatCode>General</c:formatCode>
                <c:ptCount val="5"/>
                <c:pt idx="0">
                  <c:v>1805118</c:v>
                </c:pt>
                <c:pt idx="1">
                  <c:v>1325925</c:v>
                </c:pt>
                <c:pt idx="2">
                  <c:v>1235192</c:v>
                </c:pt>
                <c:pt idx="3">
                  <c:v>1328743</c:v>
                </c:pt>
                <c:pt idx="4">
                  <c:v>1591160</c:v>
                </c:pt>
              </c:numCache>
            </c:numRef>
          </c:val>
        </c:ser>
        <c:marker val="1"/>
        <c:axId val="79107968"/>
        <c:axId val="79109504"/>
      </c:lineChart>
      <c:catAx>
        <c:axId val="79107968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9109504"/>
        <c:crosses val="autoZero"/>
        <c:auto val="1"/>
        <c:lblAlgn val="ctr"/>
        <c:lblOffset val="100"/>
      </c:catAx>
      <c:valAx>
        <c:axId val="7910950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10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01998578302713"/>
          <c:y val="0.3924224832065486"/>
          <c:w val="0.6231580818022745"/>
          <c:h val="0.26734783152105984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>
              <a:latin typeface="Georgia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88165354330709"/>
          <c:y val="6.6309444370301174E-2"/>
          <c:w val="0.74614277966893361"/>
          <c:h val="0.77306917280501253"/>
        </c:manualLayout>
      </c:layout>
      <c:lineChart>
        <c:grouping val="standard"/>
        <c:ser>
          <c:idx val="0"/>
          <c:order val="0"/>
          <c:tx>
            <c:strRef>
              <c:f>Table!$D$2</c:f>
              <c:strCache>
                <c:ptCount val="1"/>
                <c:pt idx="0">
                  <c:v>large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Table!$A$4:$A$8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Table!$D$4:$D$8</c:f>
              <c:numCache>
                <c:formatCode>General</c:formatCode>
                <c:ptCount val="5"/>
                <c:pt idx="0">
                  <c:v>586</c:v>
                </c:pt>
                <c:pt idx="1">
                  <c:v>659</c:v>
                </c:pt>
                <c:pt idx="2">
                  <c:v>698</c:v>
                </c:pt>
                <c:pt idx="3">
                  <c:v>659</c:v>
                </c:pt>
                <c:pt idx="4">
                  <c:v>497</c:v>
                </c:pt>
              </c:numCache>
            </c:numRef>
          </c:val>
        </c:ser>
        <c:ser>
          <c:idx val="1"/>
          <c:order val="1"/>
          <c:tx>
            <c:strRef>
              <c:f>Table!$F$2</c:f>
              <c:strCache>
                <c:ptCount val="1"/>
                <c:pt idx="0">
                  <c:v>medium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Table!$A$4:$A$8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Table!$F$4:$F$8</c:f>
              <c:numCache>
                <c:formatCode>General</c:formatCode>
                <c:ptCount val="5"/>
                <c:pt idx="0">
                  <c:v>20983</c:v>
                </c:pt>
                <c:pt idx="1">
                  <c:v>20753</c:v>
                </c:pt>
                <c:pt idx="2">
                  <c:v>20189</c:v>
                </c:pt>
                <c:pt idx="3">
                  <c:v>18859</c:v>
                </c:pt>
                <c:pt idx="4">
                  <c:v>15906</c:v>
                </c:pt>
              </c:numCache>
            </c:numRef>
          </c:val>
        </c:ser>
        <c:ser>
          <c:idx val="2"/>
          <c:order val="2"/>
          <c:tx>
            <c:strRef>
              <c:f>Table!$H$2</c:f>
              <c:strCache>
                <c:ptCount val="1"/>
                <c:pt idx="0">
                  <c:v>small</c:v>
                </c:pt>
              </c:strCache>
            </c:strRef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Table!$A$4:$A$8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Table!$H$4:$H$8</c:f>
              <c:numCache>
                <c:formatCode>General</c:formatCode>
                <c:ptCount val="5"/>
                <c:pt idx="0">
                  <c:v>357241</c:v>
                </c:pt>
                <c:pt idx="1">
                  <c:v>354283</c:v>
                </c:pt>
                <c:pt idx="2">
                  <c:v>344048</c:v>
                </c:pt>
                <c:pt idx="3">
                  <c:v>373809</c:v>
                </c:pt>
                <c:pt idx="4">
                  <c:v>324598</c:v>
                </c:pt>
              </c:numCache>
            </c:numRef>
          </c:val>
        </c:ser>
        <c:marker val="1"/>
        <c:axId val="79143680"/>
        <c:axId val="79145216"/>
      </c:lineChart>
      <c:catAx>
        <c:axId val="79143680"/>
        <c:scaling>
          <c:orientation val="minMax"/>
        </c:scaling>
        <c:axPos val="b"/>
        <c:majorGridlines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79145216"/>
        <c:crosses val="autoZero"/>
        <c:auto val="1"/>
        <c:lblAlgn val="ctr"/>
        <c:lblOffset val="100"/>
      </c:catAx>
      <c:valAx>
        <c:axId val="7914521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143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686640419947518"/>
          <c:y val="0.38549699432732204"/>
          <c:w val="0.39649133858267716"/>
          <c:h val="0.22702523071712816"/>
        </c:manualLayout>
      </c:layout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>
              <a:latin typeface="Georgia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6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6889066963974646E-2"/>
          <c:y val="4.0804597701149435E-2"/>
          <c:w val="0.57511392934290273"/>
          <c:h val="0.83515567019639803"/>
        </c:manualLayout>
      </c:layout>
      <c:barChart>
        <c:barDir val="col"/>
        <c:grouping val="percentStacked"/>
        <c:ser>
          <c:idx val="3"/>
          <c:order val="0"/>
          <c:tx>
            <c:strRef>
              <c:f>'Table Rasch +FOP'!$T$41</c:f>
              <c:strCache>
                <c:ptCount val="1"/>
                <c:pt idx="0">
                  <c:v>Entrepreneurs</c:v>
                </c:pt>
              </c:strCache>
            </c:strRef>
          </c:tx>
          <c:spPr>
            <a:solidFill>
              <a:schemeClr val="tx1"/>
            </a:solidFill>
            <a:ln w="50800">
              <a:noFill/>
            </a:ln>
          </c:spPr>
          <c:cat>
            <c:numRef>
              <c:f>'Table Rasch +FOP'!$A$36:$A$40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'Table Rasch +FOP'!$T$36:$T$40</c:f>
              <c:numCache>
                <c:formatCode>0.0</c:formatCode>
                <c:ptCount val="5"/>
                <c:pt idx="0">
                  <c:v>21792.792262807856</c:v>
                </c:pt>
                <c:pt idx="1">
                  <c:v>20510.265387059109</c:v>
                </c:pt>
                <c:pt idx="2">
                  <c:v>24356.554111482663</c:v>
                </c:pt>
                <c:pt idx="3">
                  <c:v>25742.637116414116</c:v>
                </c:pt>
                <c:pt idx="4">
                  <c:v>15028.528187209133</c:v>
                </c:pt>
              </c:numCache>
            </c:numRef>
          </c:val>
        </c:ser>
        <c:ser>
          <c:idx val="2"/>
          <c:order val="1"/>
          <c:tx>
            <c:strRef>
              <c:f>'Table Rasch +FOP'!$P$41</c:f>
              <c:strCache>
                <c:ptCount val="1"/>
                <c:pt idx="0">
                  <c:v>Small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'Table Rasch +FOP'!$A$36:$A$40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'Table Rasch +FOP'!$P$36:$P$40</c:f>
              <c:numCache>
                <c:formatCode>0.0</c:formatCode>
                <c:ptCount val="5"/>
                <c:pt idx="0">
                  <c:v>53746.305023163404</c:v>
                </c:pt>
                <c:pt idx="1">
                  <c:v>59019.156339552741</c:v>
                </c:pt>
                <c:pt idx="2">
                  <c:v>63836.23613622327</c:v>
                </c:pt>
                <c:pt idx="3">
                  <c:v>60703.407951615314</c:v>
                </c:pt>
                <c:pt idx="4">
                  <c:v>36655.949271945792</c:v>
                </c:pt>
              </c:numCache>
            </c:numRef>
          </c:val>
        </c:ser>
        <c:ser>
          <c:idx val="1"/>
          <c:order val="2"/>
          <c:tx>
            <c:strRef>
              <c:f>'Table Rasch +FOP'!$N$41</c:f>
              <c:strCache>
                <c:ptCount val="1"/>
                <c:pt idx="0">
                  <c:v>Middle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'Table Rasch +FOP'!$A$36:$A$40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'Table Rasch +FOP'!$N$36:$N$40</c:f>
              <c:numCache>
                <c:formatCode>0.0</c:formatCode>
                <c:ptCount val="5"/>
                <c:pt idx="0">
                  <c:v>132067.15924827615</c:v>
                </c:pt>
                <c:pt idx="1">
                  <c:v>156109.89766706378</c:v>
                </c:pt>
                <c:pt idx="2">
                  <c:v>167922.68361947578</c:v>
                </c:pt>
                <c:pt idx="3">
                  <c:v>150573.80634748988</c:v>
                </c:pt>
                <c:pt idx="4">
                  <c:v>89593.913723291364</c:v>
                </c:pt>
              </c:numCache>
            </c:numRef>
          </c:val>
        </c:ser>
        <c:ser>
          <c:idx val="0"/>
          <c:order val="3"/>
          <c:tx>
            <c:strRef>
              <c:f>'Table Rasch +FOP'!$L$41</c:f>
              <c:strCache>
                <c:ptCount val="1"/>
                <c:pt idx="0">
                  <c:v>Large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'Table Rasch +FOP'!$A$36:$A$40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'Table Rasch +FOP'!$L$36:$L$40</c:f>
              <c:numCache>
                <c:formatCode>0.0</c:formatCode>
                <c:ptCount val="5"/>
                <c:pt idx="0">
                  <c:v>132562.04544005787</c:v>
                </c:pt>
                <c:pt idx="1">
                  <c:v>172443.17930777807</c:v>
                </c:pt>
                <c:pt idx="2">
                  <c:v>167130.80131936731</c:v>
                </c:pt>
                <c:pt idx="3">
                  <c:v>155539.25044808103</c:v>
                </c:pt>
                <c:pt idx="4">
                  <c:v>90600.334593187872</c:v>
                </c:pt>
              </c:numCache>
            </c:numRef>
          </c:val>
        </c:ser>
        <c:overlap val="100"/>
        <c:axId val="80523648"/>
        <c:axId val="80525184"/>
      </c:barChart>
      <c:catAx>
        <c:axId val="80523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0525184"/>
        <c:crosses val="autoZero"/>
        <c:auto val="1"/>
        <c:lblAlgn val="ctr"/>
        <c:lblOffset val="100"/>
      </c:catAx>
      <c:valAx>
        <c:axId val="8052518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05236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08772907811302"/>
          <c:y val="0.32645850303194868"/>
          <c:w val="0.24851404083339146"/>
          <c:h val="0.32696805140736723"/>
        </c:manualLayout>
      </c:layout>
      <c:txPr>
        <a:bodyPr/>
        <a:lstStyle/>
        <a:p>
          <a:pPr>
            <a:defRPr sz="1600">
              <a:latin typeface="Georgia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5068029894956073"/>
          <c:y val="1.9841595504787372E-2"/>
          <c:w val="0.72099726096329464"/>
          <c:h val="0.70531020578949366"/>
        </c:manualLayout>
      </c:layout>
      <c:lineChart>
        <c:grouping val="standard"/>
        <c:ser>
          <c:idx val="0"/>
          <c:order val="0"/>
          <c:tx>
            <c:strRef>
              <c:f>'Дм Податки'!$B$165</c:f>
              <c:strCache>
                <c:ptCount val="1"/>
                <c:pt idx="0">
                  <c:v>Суб'єкти великого підприємництва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'Дм Податки'!$C$164:$E$164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'Дм Податки'!$C$165:$E$165</c:f>
              <c:numCache>
                <c:formatCode>#,##0.00</c:formatCode>
                <c:ptCount val="3"/>
                <c:pt idx="0">
                  <c:v>92982756.815589979</c:v>
                </c:pt>
                <c:pt idx="1">
                  <c:v>24109259.751120001</c:v>
                </c:pt>
                <c:pt idx="2">
                  <c:v>59327597.006209999</c:v>
                </c:pt>
              </c:numCache>
            </c:numRef>
          </c:val>
        </c:ser>
        <c:ser>
          <c:idx val="1"/>
          <c:order val="1"/>
          <c:tx>
            <c:strRef>
              <c:f>'Дм Податки'!$B$166</c:f>
              <c:strCache>
                <c:ptCount val="1"/>
                <c:pt idx="0">
                  <c:v>Суб'єкти МСП</c:v>
                </c:pt>
              </c:strCache>
            </c:strRef>
          </c:tx>
          <c:spPr>
            <a:ln w="63500">
              <a:prstDash val="sysDash"/>
            </a:ln>
          </c:spPr>
          <c:marker>
            <c:symbol val="none"/>
          </c:marker>
          <c:cat>
            <c:numRef>
              <c:f>'Дм Податки'!$C$164:$E$164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'Дм Податки'!$C$166:$E$166</c:f>
              <c:numCache>
                <c:formatCode>#,##0.00</c:formatCode>
                <c:ptCount val="3"/>
                <c:pt idx="0">
                  <c:v>164873759.54418942</c:v>
                </c:pt>
                <c:pt idx="1">
                  <c:v>239340137.59173</c:v>
                </c:pt>
                <c:pt idx="2">
                  <c:v>185601157.29367998</c:v>
                </c:pt>
              </c:numCache>
            </c:numRef>
          </c:val>
        </c:ser>
        <c:ser>
          <c:idx val="2"/>
          <c:order val="2"/>
          <c:tx>
            <c:v>Усього</c:v>
          </c:tx>
          <c:spPr>
            <a:ln w="101600" cmpd="dbl"/>
          </c:spPr>
          <c:marker>
            <c:symbol val="none"/>
          </c:marker>
          <c:cat>
            <c:numRef>
              <c:f>'Дм Податки'!$C$164:$E$164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'Дм Податки'!$C$168:$E$168</c:f>
              <c:numCache>
                <c:formatCode>#,##0.00</c:formatCode>
                <c:ptCount val="3"/>
                <c:pt idx="0">
                  <c:v>257856516.35978001</c:v>
                </c:pt>
                <c:pt idx="1">
                  <c:v>263449397.34285057</c:v>
                </c:pt>
                <c:pt idx="2">
                  <c:v>244928754.29989001</c:v>
                </c:pt>
              </c:numCache>
            </c:numRef>
          </c:val>
        </c:ser>
        <c:marker val="1"/>
        <c:axId val="80543104"/>
        <c:axId val="62928000"/>
      </c:lineChart>
      <c:catAx>
        <c:axId val="8054310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2928000"/>
        <c:crosses val="autoZero"/>
        <c:auto val="1"/>
        <c:lblAlgn val="ctr"/>
        <c:lblOffset val="100"/>
      </c:catAx>
      <c:valAx>
        <c:axId val="62928000"/>
        <c:scaling>
          <c:orientation val="minMax"/>
        </c:scaling>
        <c:axPos val="l"/>
        <c:majorGridlines/>
        <c:numFmt formatCode="#,##0.00" sourceLinked="1"/>
        <c:tickLblPos val="nextTo"/>
        <c:crossAx val="8054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3246187363834456E-2"/>
          <c:y val="0.81228878998820786"/>
          <c:w val="0.91189542483660124"/>
          <c:h val="0.16477899501692728"/>
        </c:manualLayout>
      </c:layout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>
              <a:latin typeface="Georgia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4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7677670098929947E-2"/>
          <c:y val="3.5445647419072787E-2"/>
          <c:w val="0.58076497719338482"/>
          <c:h val="0.87899478710994461"/>
        </c:manualLayout>
      </c:layout>
      <c:barChart>
        <c:barDir val="col"/>
        <c:grouping val="percentStacked"/>
        <c:ser>
          <c:idx val="1"/>
          <c:order val="0"/>
          <c:tx>
            <c:strRef>
              <c:f>Table!$F$4</c:f>
              <c:strCache>
                <c:ptCount val="1"/>
                <c:pt idx="0">
                  <c:v>Великі підприємства</c:v>
                </c:pt>
              </c:strCache>
            </c:strRef>
          </c:tx>
          <c:spPr>
            <a:solidFill>
              <a:srgbClr val="FF0000"/>
            </a:solidFill>
            <a:ln w="76200">
              <a:noFill/>
            </a:ln>
          </c:spPr>
          <c:cat>
            <c:numRef>
              <c:f>Table!$A$13:$A$16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Table!$F$13:$F$16</c:f>
              <c:numCache>
                <c:formatCode>General</c:formatCode>
                <c:ptCount val="4"/>
                <c:pt idx="0">
                  <c:v>2449</c:v>
                </c:pt>
                <c:pt idx="1">
                  <c:v>2484.1999999999998</c:v>
                </c:pt>
                <c:pt idx="2">
                  <c:v>2383.6999999999998</c:v>
                </c:pt>
                <c:pt idx="3">
                  <c:v>1915.1</c:v>
                </c:pt>
              </c:numCache>
            </c:numRef>
          </c:val>
        </c:ser>
        <c:ser>
          <c:idx val="2"/>
          <c:order val="1"/>
          <c:tx>
            <c:strRef>
              <c:f>Table!$G$4</c:f>
              <c:strCache>
                <c:ptCount val="1"/>
                <c:pt idx="0">
                  <c:v>Cередні підприємства</c:v>
                </c:pt>
              </c:strCache>
            </c:strRef>
          </c:tx>
          <c:spPr>
            <a:solidFill>
              <a:srgbClr val="FFC000"/>
            </a:solidFill>
            <a:ln w="76200">
              <a:noFill/>
            </a:ln>
          </c:spPr>
          <c:cat>
            <c:numRef>
              <c:f>Table!$A$13:$A$16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Table!$G$13:$G$16</c:f>
              <c:numCache>
                <c:formatCode>General</c:formatCode>
                <c:ptCount val="4"/>
                <c:pt idx="0">
                  <c:v>3252.6</c:v>
                </c:pt>
                <c:pt idx="1">
                  <c:v>3144.2</c:v>
                </c:pt>
                <c:pt idx="2">
                  <c:v>3012.1</c:v>
                </c:pt>
                <c:pt idx="3">
                  <c:v>2696.5</c:v>
                </c:pt>
              </c:numCache>
            </c:numRef>
          </c:val>
        </c:ser>
        <c:ser>
          <c:idx val="3"/>
          <c:order val="2"/>
          <c:tx>
            <c:strRef>
              <c:f>Table!$H$4</c:f>
              <c:strCache>
                <c:ptCount val="1"/>
                <c:pt idx="0">
                  <c:v>Малі підприємства</c:v>
                </c:pt>
              </c:strCache>
            </c:strRef>
          </c:tx>
          <c:spPr>
            <a:solidFill>
              <a:srgbClr val="0070C0"/>
            </a:solidFill>
            <a:ln w="76200">
              <a:noFill/>
            </a:ln>
          </c:spPr>
          <c:cat>
            <c:numRef>
              <c:f>Table!$A$13:$A$16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Table!$H$13:$H$16</c:f>
              <c:numCache>
                <c:formatCode>General</c:formatCode>
                <c:ptCount val="4"/>
                <c:pt idx="0">
                  <c:v>2091.5</c:v>
                </c:pt>
                <c:pt idx="1">
                  <c:v>2051.3000000000002</c:v>
                </c:pt>
                <c:pt idx="2">
                  <c:v>2010.7</c:v>
                </c:pt>
                <c:pt idx="3">
                  <c:v>1686.9</c:v>
                </c:pt>
              </c:numCache>
            </c:numRef>
          </c:val>
        </c:ser>
        <c:ser>
          <c:idx val="4"/>
          <c:order val="3"/>
          <c:tx>
            <c:strRef>
              <c:f>Table!$D$4</c:f>
              <c:strCache>
                <c:ptCount val="1"/>
                <c:pt idx="0">
                  <c:v>Фізичні особи-підприємці</c:v>
                </c:pt>
              </c:strCache>
            </c:strRef>
          </c:tx>
          <c:spPr>
            <a:solidFill>
              <a:schemeClr val="tx1"/>
            </a:solidFill>
            <a:ln w="50800">
              <a:noFill/>
            </a:ln>
          </c:spPr>
          <c:cat>
            <c:numRef>
              <c:f>Table!$A$13:$A$16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Table!$D$13:$D$16</c:f>
              <c:numCache>
                <c:formatCode>General</c:formatCode>
                <c:ptCount val="4"/>
                <c:pt idx="0">
                  <c:v>2371.4</c:v>
                </c:pt>
                <c:pt idx="1">
                  <c:v>2277.9</c:v>
                </c:pt>
                <c:pt idx="2">
                  <c:v>2322.6</c:v>
                </c:pt>
                <c:pt idx="3">
                  <c:v>2498.1999999999998</c:v>
                </c:pt>
              </c:numCache>
            </c:numRef>
          </c:val>
        </c:ser>
        <c:overlap val="100"/>
        <c:axId val="62971264"/>
        <c:axId val="62977152"/>
      </c:barChart>
      <c:catAx>
        <c:axId val="629712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62977152"/>
        <c:crosses val="autoZero"/>
        <c:auto val="1"/>
        <c:lblAlgn val="ctr"/>
        <c:lblOffset val="100"/>
      </c:catAx>
      <c:valAx>
        <c:axId val="62977152"/>
        <c:scaling>
          <c:orientation val="minMax"/>
        </c:scaling>
        <c:axPos val="l"/>
        <c:majorGridlines/>
        <c:numFmt formatCode="0%" sourceLinked="1"/>
        <c:tickLblPos val="nextTo"/>
        <c:crossAx val="6297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90123079275281"/>
          <c:y val="0.43408573928258981"/>
          <c:w val="0.2786343430044218"/>
          <c:h val="0.51281933508311461"/>
        </c:manualLayout>
      </c:layout>
      <c:spPr>
        <a:solidFill>
          <a:schemeClr val="bg1"/>
        </a:solidFill>
        <a:ln>
          <a:noFill/>
        </a:ln>
      </c:spPr>
      <c:txPr>
        <a:bodyPr/>
        <a:lstStyle/>
        <a:p>
          <a:pPr>
            <a:defRPr sz="1400">
              <a:latin typeface="Georgia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DB8E-EF6B-42F6-B06E-3877779E4DAD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30010-AD9A-4A9A-8723-6B035801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8338-6AD6-444B-A167-12B2F8F9D87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7B6E5-19EA-493A-8E0C-B413407D8B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19063"/>
            <a:ext cx="2055813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119063"/>
            <a:ext cx="601821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119063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3" y="1600200"/>
            <a:ext cx="8226425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8242D3D-FF59-43F5-8414-5CCCCA9ABF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3" y="1600200"/>
            <a:ext cx="8226425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98242D3D-FF59-43F5-8414-5CCCCA9ABF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>
        <p:snd r:embed="rId1" name="click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135188"/>
            <a:ext cx="5181600" cy="1827212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38600"/>
            <a:ext cx="5176838" cy="10668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905000" cy="457200"/>
          </a:xfrm>
        </p:spPr>
        <p:txBody>
          <a:bodyPr/>
          <a:lstStyle>
            <a:lvl1pPr>
              <a:defRPr sz="8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248400"/>
            <a:ext cx="43434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z="800"/>
            </a:lvl1pPr>
          </a:lstStyle>
          <a:p>
            <a:fld id="{6E82216E-3D44-4705-A636-D7EF051FA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DA3BF-7952-49C4-991C-95C0F45AE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60F1-2C28-4300-BF74-998DB104C5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447800"/>
            <a:ext cx="33909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EEC9-FAD1-487C-88E7-27B3AE815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BB2B9-4945-4971-9083-C29659173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84F1-3433-4F44-B177-A6CA4608D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52BB-AA88-44F3-8F65-0CB197FBF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5C71-205B-41E3-82BB-88D0DEC75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1D8D1-4071-40EF-AE33-0AA87FA4F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9672D-844A-4E9B-9A5E-EA9B32940C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05650" y="228600"/>
            <a:ext cx="173355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05000" y="228600"/>
            <a:ext cx="504825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E1B-534B-491F-9A05-B62B1D246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242D3D-FF59-43F5-8414-5CCCCA9ABF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>
        <p:snd r:embed="rId1" name="click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82216E-3D44-4705-A636-D7EF051FA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DA3BF-7952-49C4-991C-95C0F45AE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60F1-2C28-4300-BF74-998DB104C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BEEC9-FAD1-487C-88E7-27B3AE8154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BB2B9-4945-4971-9083-C2965917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D84F1-3433-4F44-B177-A6CA4608DD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552BB-AA88-44F3-8F65-0CB197FBF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35C71-205B-41E3-82BB-88D0DEC752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1D8D1-4071-40EF-AE33-0AA87FA4F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9672D-844A-4E9B-9A5E-EA9B32940C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58E1B-534B-491F-9A05-B62B1D2466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19200" y="1295400"/>
            <a:ext cx="7696200" cy="4953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48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242D3D-FF59-43F5-8414-5CCCCA9ABF5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fade thruBlk="1"/>
    <p:sndAc>
      <p:stSnd>
        <p:snd r:embed="rId1" name="click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p:oleObj spid="_x0000_s1026" name="Image" r:id="rId3" imgW="10209524" imgH="1815873" progId="">
              <p:embed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3089" name="Rectangle 17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18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384"/>
                </a:cxn>
                <a:cxn ang="0">
                  <a:pos x="96" y="192"/>
                </a:cxn>
                <a:cxn ang="0">
                  <a:pos x="192" y="48"/>
                </a:cxn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7DC63A-C08B-4285-8CEE-E05A9AFCCDA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3099" name="Picture 27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</p:spPr>
        </p:pic>
        <p:pic>
          <p:nvPicPr>
            <p:cNvPr id="3100" name="Picture 28" descr="Untitled-1 copy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</p:spPr>
        </p:pic>
        <p:pic>
          <p:nvPicPr>
            <p:cNvPr id="3101" name="Picture 29" descr="Untitled-1 copy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DDB2F-0FCF-450D-9553-E14489A35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01864-787D-4E73-94EB-34DCF4E25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653FB-F305-4F9B-83FA-C84D442282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D483-C13E-4C61-8057-82BF0F4CC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0DF4C-BA68-4428-B93A-64A7B0EDA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7CC33-D5FC-4376-B427-F36EE33C6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E24BC-15E0-4D3C-AA2D-FCF8872273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9DB7-C171-4B62-BFEE-19155889B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F3C80-C780-423E-9DBA-19084CD0CA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D8ADE-6928-4CAC-82FC-3CF845BF66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 bwMode="auto">
          <a:xfrm>
            <a:off x="455613" y="119063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idx="1"/>
            <p:custDataLst>
              <p:tags r:id="rId17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title"/>
            <p:custDataLst>
              <p:tags r:id="rId17"/>
            </p:custDataLst>
          </p:nvPr>
        </p:nvSpPr>
        <p:spPr bwMode="auto">
          <a:xfrm>
            <a:off x="455613" y="274638"/>
            <a:ext cx="82264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6934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447800"/>
            <a:ext cx="6934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ts val="2400"/>
        </a:lnSpc>
        <a:spcBef>
          <a:spcPts val="16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7" descr="Untitled-1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</p:spPr>
      </p:pic>
      <p:pic>
        <p:nvPicPr>
          <p:cNvPr id="1042" name="Picture 18" descr="Untitled-1 cop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C4E3F9-6414-4A66-BDE7-1167DA39E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200" cy="1371600"/>
          </a:xfrm>
        </p:spPr>
        <p:txBody>
          <a:bodyPr>
            <a:noAutofit/>
          </a:bodyPr>
          <a:lstStyle/>
          <a:p>
            <a:r>
              <a:rPr lang="uk-UA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М-ТЕСТ </a:t>
            </a:r>
            <a:br>
              <a:rPr lang="uk-UA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РЕГУЛЯТОРНІЙ ПОЛІТИЦІ </a:t>
            </a:r>
            <a:endParaRPr lang="en-US" sz="4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981200" y="4343400"/>
            <a:ext cx="6858000" cy="167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Ляпін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Times New Roman" pitchFamily="18" charset="0"/>
              </a:rPr>
              <a:t> Дмитро</a:t>
            </a:r>
            <a:endParaRPr kumimoji="0" lang="uk-UA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к.т.н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., заслужений економіст України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uk-UA" sz="1900" dirty="0" smtClean="0">
                <a:solidFill>
                  <a:srgbClr val="C00000"/>
                </a:solidFill>
                <a:cs typeface="Times New Roman" pitchFamily="18" charset="0"/>
              </a:rPr>
              <a:t>ст. науковий співробітник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uk-UA" sz="1900" dirty="0" smtClean="0">
                <a:solidFill>
                  <a:srgbClr val="C00000"/>
                </a:solidFill>
                <a:cs typeface="Times New Roman" pitchFamily="18" charset="0"/>
              </a:rPr>
              <a:t>Національного інституту стратегічних досліджень</a:t>
            </a:r>
            <a:endParaRPr lang="ru-RU" sz="19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1374576"/>
            <a:ext cx="89154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8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СТРУКТУРА ТЕСТУ МАЛОГО БІЗНЕСУ (М-Тест):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uk-UA" sz="1000" b="1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Консультації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з представниками </a:t>
            </a:r>
            <a:r>
              <a:rPr lang="uk-UA" sz="20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мікро-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та малого підприємництва щодо оцінки впливу регулювання.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Вимірювання впливу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регулювання на суб’єктів малого підприємництва (</a:t>
            </a:r>
            <a:r>
              <a:rPr lang="uk-UA" sz="2000" dirty="0" err="1" smtClean="0">
                <a:latin typeface="+mj-lt"/>
                <a:ea typeface="Times New Roman" pitchFamily="18" charset="0"/>
                <a:cs typeface="Times New Roman" pitchFamily="18" charset="0"/>
              </a:rPr>
              <a:t>мікро-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 та малі).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Розрахунок витрат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суб’єктів малого підприємництва на виконання вимог регулювання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3.1. Оцінка «прямих» витрат суб’єктів малого бізнесу на виконання регулювання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3.2. Оцінка вартості адміністративних процедур суб’єктів малого бізнесу щодо виконання регулювання та звітування</a:t>
            </a:r>
          </a:p>
          <a:p>
            <a:pPr lvl="1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3.3. Бюджетні витрати на адміністрування регулювання суб’єктів малого бізнесу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r>
              <a:rPr lang="uk-UA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Розробка </a:t>
            </a:r>
            <a:r>
              <a:rPr lang="uk-UA" sz="2000" b="1" dirty="0" err="1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корегуючих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(пом’якшувальних) заходів </a:t>
            </a:r>
            <a:r>
              <a:rPr lang="uk-UA" sz="2000" dirty="0" smtClean="0">
                <a:latin typeface="+mj-lt"/>
                <a:ea typeface="Times New Roman" pitchFamily="18" charset="0"/>
                <a:cs typeface="Times New Roman" pitchFamily="18" charset="0"/>
              </a:rPr>
              <a:t>для малого бізнесу щодо запропонованого регулювання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1456521"/>
            <a:ext cx="8534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+mj-lt"/>
                <a:cs typeface="Times New Roman" pitchFamily="18" charset="0"/>
              </a:rPr>
              <a:t>Найбільш важлива частина М-тесту –  проведення кількісного обрахунку адміністративних витрат МСП на виконання регулювання.</a:t>
            </a:r>
          </a:p>
          <a:p>
            <a:endParaRPr lang="uk-UA" sz="1400" dirty="0">
              <a:latin typeface="+mj-lt"/>
              <a:cs typeface="Times New Roman" pitchFamily="18" charset="0"/>
            </a:endParaRPr>
          </a:p>
          <a:p>
            <a:r>
              <a:rPr lang="uk-UA" sz="2000" dirty="0" smtClean="0">
                <a:latin typeface="+mj-lt"/>
                <a:cs typeface="Times New Roman" pitchFamily="18" charset="0"/>
              </a:rPr>
              <a:t>Розрахунок має здійснюватись за </a:t>
            </a:r>
            <a:r>
              <a:rPr lang="uk-UA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методом стандартних витрат</a:t>
            </a:r>
            <a:endParaRPr lang="uk-UA" sz="2000" dirty="0" smtClean="0">
              <a:latin typeface="+mj-lt"/>
              <a:cs typeface="Times New Roman" pitchFamily="18" charset="0"/>
            </a:endParaRPr>
          </a:p>
          <a:p>
            <a:endParaRPr lang="uk-UA" sz="1400" dirty="0" smtClean="0">
              <a:latin typeface="+mj-lt"/>
              <a:cs typeface="Times New Roman" pitchFamily="18" charset="0"/>
            </a:endParaRPr>
          </a:p>
          <a:p>
            <a:r>
              <a:rPr lang="uk-UA" sz="2000" dirty="0" smtClean="0">
                <a:latin typeface="+mj-lt"/>
                <a:cs typeface="Times New Roman" pitchFamily="18" charset="0"/>
              </a:rPr>
              <a:t>Основна (базова) формула (логіка розрахунків):</a:t>
            </a:r>
          </a:p>
          <a:p>
            <a:endParaRPr lang="uk-UA" sz="2000" b="1" i="1" dirty="0" smtClean="0">
              <a:latin typeface="+mj-lt"/>
              <a:cs typeface="Times New Roman" pitchFamily="18" charset="0"/>
            </a:endParaRPr>
          </a:p>
          <a:p>
            <a:r>
              <a:rPr lang="uk-UA" sz="2000" b="1" i="1" dirty="0" smtClean="0">
                <a:latin typeface="+mj-lt"/>
                <a:cs typeface="Times New Roman" pitchFamily="18" charset="0"/>
              </a:rPr>
              <a:t>АВ = К * Ч * ВЧ * </a:t>
            </a:r>
            <a:r>
              <a:rPr lang="uk-UA" sz="2000" b="1" i="1" dirty="0" err="1" smtClean="0">
                <a:latin typeface="+mj-lt"/>
                <a:cs typeface="Times New Roman" pitchFamily="18" charset="0"/>
              </a:rPr>
              <a:t>КР</a:t>
            </a:r>
            <a:endParaRPr lang="uk-UA" sz="2000" b="1" i="1" dirty="0" smtClean="0">
              <a:latin typeface="+mj-lt"/>
              <a:cs typeface="Times New Roman" pitchFamily="18" charset="0"/>
            </a:endParaRPr>
          </a:p>
          <a:p>
            <a:endParaRPr lang="uk-UA" sz="1600" b="1" i="1" dirty="0" smtClean="0">
              <a:latin typeface="+mj-lt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  <a:cs typeface="Times New Roman" pitchFamily="18" charset="0"/>
              </a:rPr>
              <a:t>АВ – </a:t>
            </a:r>
            <a:r>
              <a:rPr lang="uk-UA" dirty="0" err="1" smtClean="0">
                <a:latin typeface="+mj-lt"/>
                <a:cs typeface="Times New Roman" pitchFamily="18" charset="0"/>
              </a:rPr>
              <a:t>адміністратив</a:t>
            </a:r>
            <a:r>
              <a:rPr lang="ru-RU" dirty="0" err="1" smtClean="0">
                <a:latin typeface="+mj-lt"/>
                <a:cs typeface="Times New Roman" pitchFamily="18" charset="0"/>
              </a:rPr>
              <a:t>н</a:t>
            </a:r>
            <a:r>
              <a:rPr lang="uk-UA" dirty="0" smtClean="0">
                <a:latin typeface="+mj-lt"/>
                <a:cs typeface="Times New Roman" pitchFamily="18" charset="0"/>
              </a:rPr>
              <a:t>і витрати</a:t>
            </a: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  <a:cs typeface="Times New Roman" pitchFamily="18" charset="0"/>
              </a:rPr>
              <a:t>К – кількість </a:t>
            </a:r>
            <a:r>
              <a:rPr lang="uk-UA" dirty="0" err="1" smtClean="0">
                <a:latin typeface="+mj-lt"/>
                <a:cs typeface="Times New Roman" pitchFamily="18" charset="0"/>
              </a:rPr>
              <a:t>суб</a:t>
            </a:r>
            <a:r>
              <a:rPr lang="en-US" dirty="0" smtClean="0">
                <a:latin typeface="+mj-lt"/>
                <a:cs typeface="Times New Roman" pitchFamily="18" charset="0"/>
              </a:rPr>
              <a:t>’</a:t>
            </a:r>
            <a:r>
              <a:rPr lang="uk-UA" dirty="0" err="1" smtClean="0">
                <a:latin typeface="+mj-lt"/>
                <a:cs typeface="Times New Roman" pitchFamily="18" charset="0"/>
              </a:rPr>
              <a:t>єктів</a:t>
            </a:r>
            <a:r>
              <a:rPr lang="uk-UA" dirty="0" smtClean="0">
                <a:latin typeface="+mj-lt"/>
                <a:cs typeface="Times New Roman" pitchFamily="18" charset="0"/>
              </a:rPr>
              <a:t>, на яких розповсюджується регулювання</a:t>
            </a: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  <a:cs typeface="Times New Roman" pitchFamily="18" charset="0"/>
              </a:rPr>
              <a:t>Ч – час, що необхідний для виконання адміністративних процедур</a:t>
            </a: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  <a:cs typeface="Times New Roman" pitchFamily="18" charset="0"/>
              </a:rPr>
              <a:t>ВЧ – вартість 1 години</a:t>
            </a:r>
          </a:p>
          <a:p>
            <a:pPr>
              <a:spcAft>
                <a:spcPts val="600"/>
              </a:spcAft>
            </a:pPr>
            <a:r>
              <a:rPr lang="uk-UA" dirty="0" err="1" smtClean="0">
                <a:latin typeface="+mj-lt"/>
                <a:cs typeface="Times New Roman" pitchFamily="18" charset="0"/>
              </a:rPr>
              <a:t>КР</a:t>
            </a:r>
            <a:r>
              <a:rPr lang="uk-UA" dirty="0" smtClean="0">
                <a:latin typeface="+mj-lt"/>
                <a:cs typeface="Times New Roman" pitchFamily="18" charset="0"/>
              </a:rPr>
              <a:t> – кількість разів виконання адміністративних процедур регулювання за рік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7800" y="266700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dirty="0">
              <a:latin typeface="+mj-lt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Метод Стандартних Витрат:</a:t>
            </a:r>
          </a:p>
          <a:p>
            <a:endParaRPr lang="uk-UA" sz="2400" b="1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r>
              <a:rPr lang="uk-UA" sz="2400" dirty="0" smtClean="0">
                <a:latin typeface="+mj-lt"/>
                <a:cs typeface="Times New Roman" pitchFamily="18" charset="0"/>
              </a:rPr>
              <a:t>Розглядаються стандартні бізнес-процеси стандартного </a:t>
            </a:r>
            <a:r>
              <a:rPr lang="uk-UA" sz="2400" dirty="0" err="1" smtClean="0">
                <a:latin typeface="+mj-lt"/>
                <a:cs typeface="Times New Roman" pitchFamily="18" charset="0"/>
              </a:rPr>
              <a:t>суб</a:t>
            </a:r>
            <a:r>
              <a:rPr lang="es-ES" sz="2400" dirty="0" smtClean="0">
                <a:latin typeface="+mj-lt"/>
                <a:cs typeface="Times New Roman" pitchFamily="18" charset="0"/>
              </a:rPr>
              <a:t>´</a:t>
            </a:r>
            <a:r>
              <a:rPr lang="uk-UA" sz="2400" dirty="0" err="1" smtClean="0">
                <a:latin typeface="+mj-lt"/>
                <a:cs typeface="Times New Roman" pitchFamily="18" charset="0"/>
              </a:rPr>
              <a:t>єкту</a:t>
            </a:r>
            <a:r>
              <a:rPr lang="uk-UA" sz="2400" dirty="0" smtClean="0">
                <a:latin typeface="+mj-lt"/>
                <a:cs typeface="Times New Roman" pitchFamily="18" charset="0"/>
              </a:rPr>
              <a:t> малого бізнесу у стандартній ситуації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КЛЮЧ ДО ВИКОРИСТАННЯ </a:t>
            </a:r>
          </a:p>
          <a:p>
            <a:r>
              <a:rPr lang="uk-UA" sz="2800" b="1" dirty="0" smtClean="0"/>
              <a:t>М-ТЕСТУ </a:t>
            </a:r>
          </a:p>
          <a:p>
            <a:r>
              <a:rPr lang="uk-UA" sz="2800" b="1" dirty="0" smtClean="0"/>
              <a:t>ЗНАХОДИТЬСЯ У КОРЕКТНОМУ ТА ДЕТАЛЬНОМУ РОЗПОДІЛІ РЕГУЛЮВАННЯ НА СКЛАДОВІ ПІДПРОЦЕСИ</a:t>
            </a:r>
          </a:p>
          <a:p>
            <a:endParaRPr lang="uk-UA" sz="2800" b="1" dirty="0" smtClean="0"/>
          </a:p>
          <a:p>
            <a:r>
              <a:rPr lang="uk-UA" sz="2800" b="1" dirty="0" smtClean="0"/>
              <a:t>ЕКОНОМІКА ПІДПРОЦЕСІВ (ВИТРАТИ НА ОБЛАДНАННЯ, ВИТРАТИ ЧАСУ) – Є ВТОРИННОЮ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610136"/>
            <a:ext cx="1905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!</a:t>
            </a:r>
            <a:endParaRPr lang="en-US" sz="400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8240" y="1467136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 РЕГУЛЮВАННЯ НА СКЛАДОВІ ПІДПРОЦЕСИ</a:t>
            </a:r>
          </a:p>
          <a:p>
            <a:r>
              <a:rPr lang="uk-UA" sz="2800" b="1" dirty="0" smtClean="0"/>
              <a:t>(УПРАВЛІНСЬКІ ТА БІЗНЕС-ПРОЦЕСИ, НЕОБХІДНІ ДЛЯ ВИКОНАННЯ РЕГУЛЮВАННЯ)</a:t>
            </a:r>
          </a:p>
          <a:p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ЗДІЙСНЮЄТЬСЯ НА ОСНОВІ </a:t>
            </a:r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СТАНДАРТНОГО ЦИКЛУ УПРАВЛІННЯ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2819400" cy="495520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uk-UA" sz="2400" b="1" i="1" dirty="0" smtClean="0">
              <a:solidFill>
                <a:srgbClr val="C00000"/>
              </a:solidFill>
            </a:endParaRPr>
          </a:p>
          <a:p>
            <a:endParaRPr lang="uk-UA" sz="2400" b="1" i="1" dirty="0" smtClean="0">
              <a:solidFill>
                <a:srgbClr val="C00000"/>
              </a:solidFill>
            </a:endParaRPr>
          </a:p>
          <a:p>
            <a:pPr>
              <a:lnSpc>
                <a:spcPts val="3300"/>
              </a:lnSpc>
            </a:pPr>
            <a:r>
              <a:rPr lang="uk-UA" sz="2400" b="1" i="1" dirty="0" smtClean="0">
                <a:solidFill>
                  <a:srgbClr val="002060"/>
                </a:solidFill>
                <a:latin typeface="Georgia" pitchFamily="18" charset="0"/>
              </a:rPr>
              <a:t>В результаті застосування  </a:t>
            </a:r>
          </a:p>
          <a:p>
            <a:pPr>
              <a:lnSpc>
                <a:spcPts val="3300"/>
              </a:lnSpc>
            </a:pPr>
            <a:r>
              <a:rPr lang="uk-UA" sz="2400" b="1" i="1" dirty="0" smtClean="0">
                <a:solidFill>
                  <a:srgbClr val="002060"/>
                </a:solidFill>
                <a:latin typeface="Georgia" pitchFamily="18" charset="0"/>
              </a:rPr>
              <a:t>М-тесту </a:t>
            </a:r>
            <a:r>
              <a:rPr lang="uk-UA" sz="2400" b="1" i="1" dirty="0" err="1" smtClean="0">
                <a:solidFill>
                  <a:srgbClr val="002060"/>
                </a:solidFill>
                <a:latin typeface="Georgia" pitchFamily="18" charset="0"/>
              </a:rPr>
              <a:t>“приховані”</a:t>
            </a:r>
            <a:r>
              <a:rPr lang="uk-UA" sz="2400" b="1" i="1" dirty="0" smtClean="0">
                <a:solidFill>
                  <a:srgbClr val="002060"/>
                </a:solidFill>
                <a:latin typeface="Georgia" pitchFamily="18" charset="0"/>
              </a:rPr>
              <a:t> мотиви регулювання виходять на перший план</a:t>
            </a:r>
          </a:p>
          <a:p>
            <a:endParaRPr lang="uk-UA" sz="2400" b="1" i="1" dirty="0" smtClean="0">
              <a:solidFill>
                <a:srgbClr val="C00000"/>
              </a:solidFill>
            </a:endParaRPr>
          </a:p>
          <a:p>
            <a:endParaRPr lang="en-US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7/7a/PDCA_Cycle.svg/2000px-PDCA_Cyc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3733800" cy="35830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25908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Цикл </a:t>
            </a:r>
            <a:r>
              <a:rPr lang="uk-UA" sz="2400" b="1" dirty="0" err="1" smtClean="0"/>
              <a:t>Демінга</a:t>
            </a:r>
            <a:r>
              <a:rPr lang="uk-UA" sz="2400" b="1" dirty="0" smtClean="0"/>
              <a:t> (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цикл </a:t>
            </a:r>
            <a:r>
              <a:rPr lang="es-ES" sz="2400" b="1" dirty="0" smtClean="0"/>
              <a:t>PDCA</a:t>
            </a:r>
            <a:r>
              <a:rPr lang="uk-UA" sz="2400" b="1" dirty="0" smtClean="0"/>
              <a:t>, …</a:t>
            </a:r>
            <a:r>
              <a:rPr lang="en-US" sz="2400" b="1" dirty="0" smtClean="0"/>
              <a:t>)</a:t>
            </a:r>
            <a:endParaRPr lang="uk-UA" sz="2400" b="1" dirty="0" smtClean="0"/>
          </a:p>
          <a:p>
            <a:endParaRPr lang="uk-UA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P</a:t>
            </a:r>
            <a:r>
              <a:rPr lang="en-US" sz="2400" dirty="0" smtClean="0"/>
              <a:t> – Plan – </a:t>
            </a:r>
            <a:r>
              <a:rPr lang="ru-RU" sz="2400" dirty="0" err="1" smtClean="0"/>
              <a:t>Планування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D</a:t>
            </a:r>
            <a:r>
              <a:rPr lang="en-US" sz="2400" dirty="0" smtClean="0"/>
              <a:t> – Do – </a:t>
            </a:r>
            <a:r>
              <a:rPr lang="ru-RU" sz="2400" dirty="0" smtClean="0"/>
              <a:t>Реал</a:t>
            </a:r>
            <a:r>
              <a:rPr lang="uk-UA" sz="2400" dirty="0" err="1" smtClean="0"/>
              <a:t>ізація</a:t>
            </a:r>
            <a:endParaRPr lang="uk-UA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C</a:t>
            </a:r>
            <a:r>
              <a:rPr lang="en-US" sz="2400" dirty="0" smtClean="0"/>
              <a:t> – Check – </a:t>
            </a:r>
            <a:r>
              <a:rPr lang="uk-UA" sz="2400" dirty="0" smtClean="0"/>
              <a:t>Перевірка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A</a:t>
            </a:r>
            <a:r>
              <a:rPr lang="en-US" sz="2400" dirty="0" smtClean="0"/>
              <a:t> – Action - </a:t>
            </a:r>
            <a:r>
              <a:rPr lang="uk-UA" sz="2400" dirty="0" smtClean="0"/>
              <a:t>Корекція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295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Будь-яке регулювання має відповідати </a:t>
            </a:r>
            <a:r>
              <a:rPr lang="uk-UA" sz="2400" b="1" dirty="0" smtClean="0">
                <a:solidFill>
                  <a:srgbClr val="C00000"/>
                </a:solidFill>
              </a:rPr>
              <a:t>С</a:t>
            </a:r>
            <a:r>
              <a:rPr lang="uk-UA" sz="2400" b="1" dirty="0" smtClean="0"/>
              <a:t>тандартному </a:t>
            </a:r>
            <a:r>
              <a:rPr lang="uk-UA" sz="2400" b="1" dirty="0" smtClean="0">
                <a:solidFill>
                  <a:srgbClr val="C00000"/>
                </a:solidFill>
              </a:rPr>
              <a:t>Ц</a:t>
            </a:r>
            <a:r>
              <a:rPr lang="uk-UA" sz="2400" b="1" dirty="0" smtClean="0"/>
              <a:t>иклу </a:t>
            </a:r>
            <a:r>
              <a:rPr lang="uk-UA" sz="2400" b="1" dirty="0" smtClean="0">
                <a:solidFill>
                  <a:srgbClr val="C00000"/>
                </a:solidFill>
              </a:rPr>
              <a:t>У</a:t>
            </a:r>
            <a:r>
              <a:rPr lang="uk-UA" sz="2400" b="1" dirty="0" smtClean="0"/>
              <a:t>правління:</a:t>
            </a:r>
            <a:endParaRPr lang="en-US" sz="24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7/7a/PDCA_Cycle.svg/2000px-PDCA_Cyc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953000"/>
            <a:ext cx="1669269" cy="16018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676400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ЗАУВАЖЕННЯ: </a:t>
            </a:r>
          </a:p>
          <a:p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під-процеси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процедури</a:t>
            </a:r>
            <a:r>
              <a:rPr lang="ru-RU" sz="2400" dirty="0" smtClean="0"/>
              <a:t>) при </a:t>
            </a:r>
            <a:r>
              <a:rPr lang="ru-RU" sz="2400" dirty="0" err="1" smtClean="0"/>
              <a:t>здійсненні</a:t>
            </a:r>
            <a:r>
              <a:rPr lang="ru-RU" sz="2400" dirty="0" smtClean="0"/>
              <a:t> М-Тесту не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повного</a:t>
            </a:r>
            <a:r>
              <a:rPr lang="ru-RU" sz="2400" dirty="0" smtClean="0"/>
              <a:t> PDCA-циклу, </a:t>
            </a:r>
          </a:p>
          <a:p>
            <a:r>
              <a:rPr lang="ru-RU" sz="2400" dirty="0" smtClean="0"/>
              <a:t>то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означає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підпроцеси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(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процедури</a:t>
            </a:r>
            <a:r>
              <a:rPr lang="ru-RU" sz="2400" dirty="0" smtClean="0"/>
              <a:t>) </a:t>
            </a:r>
            <a:r>
              <a:rPr lang="ru-RU" sz="2400" dirty="0" err="1" smtClean="0"/>
              <a:t>визначено</a:t>
            </a:r>
            <a:r>
              <a:rPr lang="ru-RU" sz="2400" dirty="0" smtClean="0"/>
              <a:t> </a:t>
            </a:r>
            <a:r>
              <a:rPr lang="ru-RU" sz="2400" dirty="0" err="1" smtClean="0"/>
              <a:t>неповно</a:t>
            </a:r>
            <a:r>
              <a:rPr lang="ru-RU" sz="2400" dirty="0" smtClean="0"/>
              <a:t>. </a:t>
            </a:r>
          </a:p>
          <a:p>
            <a:endParaRPr lang="ru-RU" sz="2400" dirty="0" smtClean="0"/>
          </a:p>
          <a:p>
            <a:r>
              <a:rPr lang="ru-RU" sz="2400" b="1" dirty="0" smtClean="0"/>
              <a:t>Контроль  за </a:t>
            </a:r>
            <a:r>
              <a:rPr lang="ru-RU" sz="2400" b="1" dirty="0" err="1" smtClean="0"/>
              <a:t>визначенням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підпроцесів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регулювання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основі</a:t>
            </a:r>
            <a:r>
              <a:rPr lang="ru-RU" sz="2400" b="1" dirty="0" smtClean="0"/>
              <a:t> PDCA-циклу </a:t>
            </a:r>
            <a:r>
              <a:rPr lang="ru-RU" sz="2400" b="1" dirty="0" err="1" smtClean="0"/>
              <a:t>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однією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процедур контролю за </a:t>
            </a:r>
            <a:r>
              <a:rPr lang="ru-RU" sz="2400" b="1" dirty="0" err="1" smtClean="0"/>
              <a:t>достовірністю</a:t>
            </a:r>
            <a:r>
              <a:rPr lang="ru-RU" sz="2400" b="1" dirty="0" smtClean="0"/>
              <a:t> М-Тесту.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133600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М-ТЕСТ ДЕТАЛЬНО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uk-UA" sz="1000" b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</a:pPr>
            <a:endParaRPr lang="uk-UA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ts val="600"/>
              </a:spcAft>
              <a:tabLst>
                <a:tab pos="3314700" algn="l"/>
              </a:tabLst>
            </a:pP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1. </a:t>
            </a:r>
            <a:r>
              <a:rPr lang="uk-UA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Консультації</a:t>
            </a:r>
            <a:r>
              <a:rPr lang="uk-UA" sz="2000" dirty="0" smtClean="0"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457200" fontAlgn="base">
              <a:spcBef>
                <a:spcPct val="0"/>
              </a:spcBef>
              <a:spcAft>
                <a:spcPts val="600"/>
              </a:spcAft>
              <a:tabLst>
                <a:tab pos="3314700" algn="l"/>
              </a:tabLst>
            </a:pP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2. </a:t>
            </a:r>
            <a:r>
              <a:rPr lang="uk-UA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Вимірювання впливу регулювання </a:t>
            </a:r>
          </a:p>
          <a:p>
            <a:pPr lvl="0" indent="457200" fontAlgn="base">
              <a:spcBef>
                <a:spcPct val="0"/>
              </a:spcBef>
              <a:spcAft>
                <a:spcPts val="600"/>
              </a:spcAft>
              <a:tabLst>
                <a:tab pos="3314700" algn="l"/>
              </a:tabLst>
            </a:pP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3. </a:t>
            </a:r>
            <a:r>
              <a:rPr lang="uk-UA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Розрахунок витрат </a:t>
            </a:r>
          </a:p>
          <a:p>
            <a:pPr lvl="0" indent="457200" fontAlgn="base">
              <a:spcBef>
                <a:spcPct val="0"/>
              </a:spcBef>
              <a:spcAft>
                <a:spcPts val="600"/>
              </a:spcAft>
              <a:tabLst>
                <a:tab pos="3314700" algn="l"/>
              </a:tabLst>
            </a:pPr>
            <a:r>
              <a:rPr lang="uk-UA" sz="2000" b="1" dirty="0" smtClean="0">
                <a:ea typeface="Times New Roman" pitchFamily="18" charset="0"/>
                <a:cs typeface="Times New Roman" pitchFamily="18" charset="0"/>
              </a:rPr>
              <a:t>4. </a:t>
            </a:r>
            <a:r>
              <a:rPr lang="uk-UA" sz="2000" b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Корегуючі</a:t>
            </a:r>
            <a:r>
              <a:rPr lang="uk-UA" sz="2000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(пом’якшувальні) заходи</a:t>
            </a:r>
            <a:endParaRPr lang="en-US" sz="2000" dirty="0" smtClean="0"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US" sz="4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3733800"/>
          <a:ext cx="8382000" cy="2453640"/>
        </p:xfrm>
        <a:graphic>
          <a:graphicData uri="http://schemas.openxmlformats.org/drawingml/2006/table">
            <a:tbl>
              <a:tblPr/>
              <a:tblGrid>
                <a:gridCol w="1454020"/>
                <a:gridCol w="3422780"/>
                <a:gridCol w="1537996"/>
                <a:gridCol w="1967204"/>
              </a:tblGrid>
              <a:tr h="2453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Вид консультації (публічні консультації прямі (круглі столи, наради, робочі зустрічі тощо), </a:t>
                      </a:r>
                      <a:r>
                        <a:rPr lang="uk-UA" sz="1800" dirty="0" err="1">
                          <a:latin typeface="+mn-lt"/>
                          <a:ea typeface="Calibri"/>
                          <a:cs typeface="Times New Roman"/>
                        </a:rPr>
                        <a:t>інтернет-консультації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 прямі (</a:t>
                      </a:r>
                      <a:r>
                        <a:rPr lang="uk-UA" sz="1800" dirty="0" err="1">
                          <a:latin typeface="+mn-lt"/>
                          <a:ea typeface="Calibri"/>
                          <a:cs typeface="Times New Roman"/>
                        </a:rPr>
                        <a:t>інтернет-форуми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, соціальні мережі тощо), запити (до підприємців, експертів, </a:t>
                      </a: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науковців </a:t>
                      </a: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тощо)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Кількість учасників консультацій, </a:t>
                      </a:r>
                      <a:endParaRPr lang="uk-UA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+mn-lt"/>
                          <a:ea typeface="Calibri"/>
                          <a:cs typeface="Times New Roman"/>
                        </a:rPr>
                        <a:t>осіб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+mn-lt"/>
                          <a:ea typeface="Calibri"/>
                          <a:cs typeface="Times New Roman"/>
                        </a:rPr>
                        <a:t>Основні результати консультацій (опис)</a:t>
                      </a: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381000" y="1295400"/>
            <a:ext cx="85344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Консультації з представниками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мікро-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та малого підприємництва щодо оцінки впливу регулювання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Консультації щодо визначення впливу запропонованого регулювання на суб’єктів малого підприємництва та визначення детального переліку процедур, виконання яких необхідно для здійснення регулювання, проведено розробником у період з “____”_____ 20__ р. по “____”_____ 20__ р.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295400"/>
          <a:ext cx="9144000" cy="762000"/>
        </p:xfrm>
        <a:graphic>
          <a:graphicData uri="http://schemas.openxmlformats.org/drawingml/2006/table">
            <a:tbl>
              <a:tblPr/>
              <a:tblGrid>
                <a:gridCol w="914400"/>
                <a:gridCol w="4405745"/>
                <a:gridCol w="1156855"/>
                <a:gridCol w="2667000"/>
              </a:tblGrid>
              <a:tr h="76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Вид консультації (публічні консультації прямі (круглі столи, наради, робочі зустрічі тощо), </a:t>
                      </a:r>
                      <a:r>
                        <a:rPr lang="uk-UA" sz="1200" dirty="0" err="1">
                          <a:latin typeface="+mn-lt"/>
                          <a:ea typeface="Calibri"/>
                          <a:cs typeface="Times New Roman"/>
                        </a:rPr>
                        <a:t>інтернет-консультації</a:t>
                      </a: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 прямі (</a:t>
                      </a:r>
                      <a:r>
                        <a:rPr lang="uk-UA" sz="1200" dirty="0" err="1">
                          <a:latin typeface="+mn-lt"/>
                          <a:ea typeface="Calibri"/>
                          <a:cs typeface="Times New Roman"/>
                        </a:rPr>
                        <a:t>інтернет-форуми</a:t>
                      </a: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, соціальні мережі тощо), запити (до підприємців, експертів, </a:t>
                      </a:r>
                      <a:r>
                        <a:rPr lang="uk-UA" sz="1200" dirty="0" smtClean="0">
                          <a:latin typeface="+mn-lt"/>
                          <a:ea typeface="Calibri"/>
                          <a:cs typeface="Times New Roman"/>
                        </a:rPr>
                        <a:t> науковців </a:t>
                      </a: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тощо)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Кількість учасників консультацій, </a:t>
                      </a:r>
                      <a:endParaRPr lang="uk-UA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latin typeface="+mn-lt"/>
                          <a:ea typeface="Calibri"/>
                          <a:cs typeface="Times New Roman"/>
                        </a:rPr>
                        <a:t>осіб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latin typeface="+mn-lt"/>
                          <a:ea typeface="Calibri"/>
                          <a:cs typeface="Times New Roman"/>
                        </a:rPr>
                        <a:t>Основні результати консультацій (опис)</a:t>
                      </a: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2133600"/>
          <a:ext cx="9144000" cy="1143000"/>
        </p:xfrm>
        <a:graphic>
          <a:graphicData uri="http://schemas.openxmlformats.org/drawingml/2006/table">
            <a:tbl>
              <a:tblPr/>
              <a:tblGrid>
                <a:gridCol w="914400"/>
                <a:gridCol w="4405745"/>
                <a:gridCol w="1156855"/>
                <a:gridCol w="2667000"/>
              </a:tblGrid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Круглий стіл в приміщенні Міністерства, 2016-02-11 (список учасників додається окремо)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25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В цілому регулювання сприймається, уточнено зміст бізнес-процесів</a:t>
                      </a:r>
                      <a:r>
                        <a:rPr lang="uk-UA" sz="1600" i="1" baseline="0" dirty="0" smtClean="0">
                          <a:latin typeface="+mn-lt"/>
                          <a:ea typeface="Calibri"/>
                          <a:cs typeface="Times New Roman"/>
                        </a:rPr>
                        <a:t> та основні витрати бізнесу</a:t>
                      </a: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3352800"/>
          <a:ext cx="9144000" cy="1798320"/>
        </p:xfrm>
        <a:graphic>
          <a:graphicData uri="http://schemas.openxmlformats.org/drawingml/2006/table">
            <a:tbl>
              <a:tblPr/>
              <a:tblGrid>
                <a:gridCol w="914400"/>
                <a:gridCol w="4405745"/>
                <a:gridCol w="1156855"/>
                <a:gridCol w="2667000"/>
              </a:tblGrid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Асоціація “</a:t>
                      </a: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ЖИТТЯ</a:t>
                      </a: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”, </a:t>
                      </a:r>
                      <a:r>
                        <a:rPr lang="uk-UA" sz="1600" dirty="0" err="1" smtClean="0">
                          <a:latin typeface="+mn-lt"/>
                          <a:ea typeface="Calibri"/>
                          <a:cs typeface="Times New Roman"/>
                        </a:rPr>
                        <a:t>тел</a:t>
                      </a: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 (002)</a:t>
                      </a:r>
                      <a:r>
                        <a:rPr lang="uk-U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111-1111, нарада, 2016-02-12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Уточнено </a:t>
                      </a:r>
                      <a:r>
                        <a:rPr lang="uk-UA" sz="1600" i="1" dirty="0" err="1" smtClean="0">
                          <a:latin typeface="+mn-lt"/>
                          <a:ea typeface="Calibri"/>
                          <a:cs typeface="Times New Roman"/>
                        </a:rPr>
                        <a:t>пов</a:t>
                      </a:r>
                      <a:r>
                        <a:rPr lang="en-US" sz="1600" i="1" dirty="0" smtClean="0">
                          <a:latin typeface="+mn-lt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600" i="1" dirty="0" err="1" smtClean="0">
                          <a:latin typeface="+mn-lt"/>
                          <a:ea typeface="Calibri"/>
                          <a:cs typeface="Times New Roman"/>
                        </a:rPr>
                        <a:t>язаність</a:t>
                      </a: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 норм регулювання зі спеціальним законодавством</a:t>
                      </a:r>
                      <a:r>
                        <a:rPr lang="uk-UA" sz="1600" i="1" baseline="0" dirty="0" smtClean="0">
                          <a:latin typeface="+mn-lt"/>
                          <a:ea typeface="Calibri"/>
                          <a:cs typeface="Times New Roman"/>
                        </a:rPr>
                        <a:t> у сфері ……. щодо ………………..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Необхідним</a:t>
                      </a:r>
                      <a:r>
                        <a:rPr lang="uk-UA" sz="1600" i="1" baseline="0" dirty="0" smtClean="0">
                          <a:latin typeface="+mn-lt"/>
                          <a:ea typeface="Calibri"/>
                          <a:cs typeface="Times New Roman"/>
                        </a:rPr>
                        <a:t> є врахування витрат бізнесу на ………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5216856"/>
          <a:ext cx="9144000" cy="1554480"/>
        </p:xfrm>
        <a:graphic>
          <a:graphicData uri="http://schemas.openxmlformats.org/drawingml/2006/table">
            <a:tbl>
              <a:tblPr/>
              <a:tblGrid>
                <a:gridCol w="914400"/>
                <a:gridCol w="4405745"/>
                <a:gridCol w="1156855"/>
                <a:gridCol w="2667000"/>
              </a:tblGrid>
              <a:tr h="1143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Бізнес-спілка “</a:t>
                      </a:r>
                      <a:r>
                        <a:rPr lang="uk-UA" sz="1600" b="1" dirty="0" smtClean="0">
                          <a:latin typeface="+mn-lt"/>
                          <a:ea typeface="Calibri"/>
                          <a:cs typeface="Times New Roman"/>
                        </a:rPr>
                        <a:t>АПЕЛЬСИН</a:t>
                      </a: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”, </a:t>
                      </a:r>
                      <a:r>
                        <a:rPr lang="uk-UA" sz="1600" dirty="0" err="1" smtClean="0">
                          <a:latin typeface="+mn-lt"/>
                          <a:ea typeface="Calibri"/>
                          <a:cs typeface="Times New Roman"/>
                        </a:rPr>
                        <a:t>тел</a:t>
                      </a: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 (003)</a:t>
                      </a:r>
                      <a:r>
                        <a:rPr lang="uk-UA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 111-1111, запит, 2016-02-12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Ідея</a:t>
                      </a:r>
                      <a:r>
                        <a:rPr lang="uk-UA" sz="1600" i="1" baseline="0" dirty="0" smtClean="0">
                          <a:latin typeface="+mn-lt"/>
                          <a:ea typeface="Calibri"/>
                          <a:cs typeface="Times New Roman"/>
                        </a:rPr>
                        <a:t> регулювання не сприймається. Вважають за доцільне відмінити існуючі норми (аргументи – додаються)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815340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uk-UA" sz="2400" b="1" dirty="0" smtClean="0"/>
              <a:t>М-Тест</a:t>
            </a:r>
            <a:r>
              <a:rPr lang="uk-UA" sz="2400" dirty="0" smtClean="0"/>
              <a:t> запроваджено в Україні нормами </a:t>
            </a:r>
          </a:p>
          <a:p>
            <a:pPr>
              <a:lnSpc>
                <a:spcPts val="3400"/>
              </a:lnSpc>
            </a:pPr>
            <a:r>
              <a:rPr lang="uk-UA" sz="2400" dirty="0" smtClean="0"/>
              <a:t>нової редакції Постанови Кабінету Міністрів України «Про затвердження методик проведення аналізу впливу та відстеження результативності регуляторного акта» від 11.03.2004 № </a:t>
            </a:r>
            <a:r>
              <a:rPr lang="uk-UA" sz="2400" b="1" dirty="0" smtClean="0"/>
              <a:t>308</a:t>
            </a:r>
            <a:r>
              <a:rPr lang="uk-UA" sz="2400" dirty="0" smtClean="0"/>
              <a:t> </a:t>
            </a:r>
          </a:p>
          <a:p>
            <a:pPr>
              <a:lnSpc>
                <a:spcPts val="3400"/>
              </a:lnSpc>
            </a:pPr>
            <a:endParaRPr lang="uk-UA" sz="2400" dirty="0" smtClean="0"/>
          </a:p>
          <a:p>
            <a:pPr>
              <a:lnSpc>
                <a:spcPts val="3400"/>
              </a:lnSpc>
            </a:pPr>
            <a:r>
              <a:rPr lang="uk-UA" sz="2400" dirty="0" smtClean="0"/>
              <a:t>(Постанова Кабінету Міністрів України «Про внесення змін до постанови Кабінету Міністрів України від 11 березня 2004 р. № 308» від 16 грудня 2015 р. № 1151, </a:t>
            </a:r>
            <a:r>
              <a:rPr lang="uk-UA" sz="2400" dirty="0" err="1" smtClean="0"/>
              <a:t>оприлюднено</a:t>
            </a:r>
            <a:r>
              <a:rPr lang="uk-UA" sz="2400" dirty="0" smtClean="0"/>
              <a:t> - </a:t>
            </a:r>
            <a:r>
              <a:rPr lang="ru-RU" sz="2400" dirty="0" err="1" smtClean="0"/>
              <a:t>Урядовий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кур'єр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15.01.2016 — № 8,</a:t>
            </a:r>
            <a:endParaRPr lang="uk-UA" sz="2400" dirty="0" smtClean="0"/>
          </a:p>
          <a:p>
            <a:pPr>
              <a:lnSpc>
                <a:spcPts val="3400"/>
              </a:lnSpc>
            </a:pPr>
            <a:r>
              <a:rPr lang="uk-UA" sz="2400" b="1" dirty="0" smtClean="0"/>
              <a:t>набуває чинності з 15.03.2016 року</a:t>
            </a:r>
            <a:r>
              <a:rPr lang="uk-UA" sz="2400" dirty="0" smtClean="0"/>
              <a:t>).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064" y="1379299"/>
            <a:ext cx="8915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Мета консультацій: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ПУБЛІЧНИЙ ДІАЛОГ З СЕКТОРОМ (МАЛИЙ БІЗНЕС !!!)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УТОЧНЕННЯ БІЗНЕС-ПРОЦЕСІВ У МАЛОМУ БІЗНЕСІ, ЯКІ НЕОБХІДНО ЗДІЙСНИТИ ДЛЯ ВИКОНАННЯ ВИМОГ РЕГУЛЮВАННЯ</a:t>
            </a:r>
          </a:p>
          <a:p>
            <a:pPr marL="342900" indent="-342900">
              <a:buAutoNum type="arabicParenR"/>
            </a:pPr>
            <a:r>
              <a:rPr lang="uk-UA" sz="2000" dirty="0" smtClean="0"/>
              <a:t>ПОПЕРЕДНЄ ВИЗНАЧЕННЯ РЕАКЦІЇ СЕКТОРУ НА РЕГУЛЮВАННЯ</a:t>
            </a:r>
          </a:p>
          <a:p>
            <a:pPr marL="342900" indent="-342900">
              <a:buAutoNum type="arabicParenR"/>
            </a:pPr>
            <a:endParaRPr lang="uk-UA" sz="2000" dirty="0" smtClean="0"/>
          </a:p>
          <a:p>
            <a:pPr marL="342900" indent="-342900"/>
            <a:r>
              <a:rPr lang="uk-UA" sz="2000" b="1" dirty="0" smtClean="0"/>
              <a:t>Хто проводить</a:t>
            </a:r>
            <a:r>
              <a:rPr lang="uk-UA" sz="2000" dirty="0" smtClean="0"/>
              <a:t>: Орган державної влади – Розробник регуляторного акту</a:t>
            </a:r>
          </a:p>
          <a:p>
            <a:pPr marL="342900" indent="-342900"/>
            <a:endParaRPr lang="uk-UA" sz="2000" dirty="0" smtClean="0"/>
          </a:p>
          <a:p>
            <a:pPr marL="342900" indent="-342900"/>
            <a:r>
              <a:rPr lang="uk-UA" sz="2000" b="1" dirty="0" smtClean="0"/>
              <a:t>З ким проводить</a:t>
            </a:r>
            <a:r>
              <a:rPr lang="uk-UA" sz="2000" dirty="0" smtClean="0"/>
              <a:t>: Бізнес-асоціації малого бізнесу з сектору, що регулюється (максимально можливий рівень репрезентативності)</a:t>
            </a:r>
          </a:p>
          <a:p>
            <a:pPr marL="342900" indent="-342900"/>
            <a:endParaRPr lang="uk-UA" sz="2000" dirty="0" smtClean="0"/>
          </a:p>
          <a:p>
            <a:pPr marL="342900" indent="-342900"/>
            <a:r>
              <a:rPr lang="uk-UA" sz="2000" b="1" dirty="0" smtClean="0"/>
              <a:t>Термін</a:t>
            </a:r>
            <a:r>
              <a:rPr lang="uk-UA" sz="2000" dirty="0" smtClean="0"/>
              <a:t>: під час розробки </a:t>
            </a:r>
            <a:r>
              <a:rPr lang="uk-UA" sz="2000" dirty="0" err="1" smtClean="0"/>
              <a:t>АРВ</a:t>
            </a:r>
            <a:r>
              <a:rPr lang="uk-UA" sz="2000" dirty="0" smtClean="0"/>
              <a:t> (до моменту оприлюднення проекту Регуляторного акту та </a:t>
            </a:r>
            <a:r>
              <a:rPr lang="uk-UA" sz="2000" dirty="0" err="1" smtClean="0"/>
              <a:t>АРВ</a:t>
            </a:r>
            <a:r>
              <a:rPr lang="uk-UA" sz="2000" dirty="0" smtClean="0"/>
              <a:t>)</a:t>
            </a:r>
          </a:p>
          <a:p>
            <a:pPr marL="342900" indent="-342900"/>
            <a:endParaRPr lang="uk-UA" sz="2000" dirty="0" smtClean="0"/>
          </a:p>
          <a:p>
            <a:pPr marL="342900" indent="-342900"/>
            <a:r>
              <a:rPr lang="uk-UA" sz="2000" b="1" dirty="0" smtClean="0"/>
              <a:t>Бажаний масштаб </a:t>
            </a:r>
            <a:r>
              <a:rPr lang="uk-UA" sz="2000" dirty="0" smtClean="0"/>
              <a:t>консультацій: достатній/розумний для попередньої оцінки впливу регулювання та уточнення бізнес-процесів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153400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2. Вимірювання впливу регулювання на суб’єктів малого підприємництва (</a:t>
            </a:r>
            <a:r>
              <a:rPr lang="uk-UA" sz="2000" b="1" dirty="0" err="1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мікро-</a:t>
            </a:r>
            <a:r>
              <a:rPr lang="uk-UA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та малі):</a:t>
            </a:r>
          </a:p>
          <a:p>
            <a:endParaRPr lang="uk-UA" sz="2000" b="1" dirty="0" smtClean="0"/>
          </a:p>
          <a:p>
            <a:pPr>
              <a:lnSpc>
                <a:spcPts val="2800"/>
              </a:lnSpc>
            </a:pPr>
            <a:r>
              <a:rPr lang="uk-UA" sz="2000" dirty="0" smtClean="0"/>
              <a:t>Кількість суб’єктів малого підприємництва, на яких поширюється регулювання: ____________ (одиниць), у тому числі малого підприємництва ____________ (одиниць) та </a:t>
            </a:r>
            <a:r>
              <a:rPr lang="uk-UA" sz="2000" dirty="0" err="1" smtClean="0"/>
              <a:t>мікропідприємництва</a:t>
            </a:r>
            <a:r>
              <a:rPr lang="uk-UA" sz="2000" dirty="0" smtClean="0"/>
              <a:t> ___________ (одиниць);</a:t>
            </a:r>
          </a:p>
          <a:p>
            <a:pPr>
              <a:lnSpc>
                <a:spcPts val="2800"/>
              </a:lnSpc>
            </a:pPr>
            <a:r>
              <a:rPr lang="uk-UA" sz="2000" dirty="0" smtClean="0"/>
              <a:t>питома вага суб’єктів малого підприємництва у загальній кількості суб’єктів господарювання, на яких проблема справляє вплив _________ (відсотків) </a:t>
            </a:r>
          </a:p>
          <a:p>
            <a:pPr>
              <a:lnSpc>
                <a:spcPts val="2800"/>
              </a:lnSpc>
            </a:pPr>
            <a:r>
              <a:rPr lang="uk-UA" sz="2000" dirty="0" smtClean="0"/>
              <a:t>(відповідно до таблиці </a:t>
            </a:r>
            <a:r>
              <a:rPr lang="uk-UA" sz="2000" dirty="0" err="1" smtClean="0"/>
              <a:t>“Оцінка</a:t>
            </a:r>
            <a:r>
              <a:rPr lang="uk-UA" sz="2000" dirty="0" smtClean="0"/>
              <a:t> впливу на сферу інтересів суб’єктів </a:t>
            </a:r>
            <a:r>
              <a:rPr lang="uk-UA" sz="2000" dirty="0" err="1" smtClean="0"/>
              <a:t>господарювання”</a:t>
            </a:r>
            <a:r>
              <a:rPr lang="uk-UA" sz="2000" dirty="0" smtClean="0"/>
              <a:t> додатка 1 до Методики проведення аналізу впливу регуляторного акта).</a:t>
            </a:r>
            <a:endParaRPr lang="uk-UA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4384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Мета: </a:t>
            </a:r>
            <a:r>
              <a:rPr lang="uk-UA" sz="2400" dirty="0" smtClean="0"/>
              <a:t>визнати розмір сектору (кількість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єктів</a:t>
            </a:r>
            <a:r>
              <a:rPr lang="uk-UA" sz="2400" dirty="0" smtClean="0"/>
              <a:t>) як вхідний параметр до кількісного розрахунку.</a:t>
            </a:r>
          </a:p>
          <a:p>
            <a:endParaRPr lang="uk-UA" sz="2400" dirty="0" smtClean="0"/>
          </a:p>
          <a:p>
            <a:r>
              <a:rPr lang="uk-UA" sz="2400" dirty="0" smtClean="0"/>
              <a:t>Має відповідати відповідним пунктам </a:t>
            </a:r>
            <a:r>
              <a:rPr lang="uk-UA" sz="2400" dirty="0" err="1" smtClean="0"/>
              <a:t>АРВ</a:t>
            </a:r>
            <a:r>
              <a:rPr lang="uk-UA" sz="24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3400" y="2133600"/>
          <a:ext cx="8153400" cy="1188720"/>
        </p:xfrm>
        <a:graphic>
          <a:graphicData uri="http://schemas.openxmlformats.org/drawingml/2006/table">
            <a:tbl>
              <a:tblPr/>
              <a:tblGrid>
                <a:gridCol w="1066465"/>
                <a:gridCol w="2819735"/>
                <a:gridCol w="1863578"/>
                <a:gridCol w="1079510"/>
                <a:gridCol w="132411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Найменування оцінки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У перший рік (стартовий рік впровадження регулювання)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Періодичні (за наступний рік)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Витрати за </a:t>
                      </a:r>
                      <a:b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п’ять років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33400" y="13716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uk-UA" sz="2000" b="1" dirty="0" smtClean="0">
                <a:solidFill>
                  <a:srgbClr val="002060"/>
                </a:solidFill>
              </a:rPr>
              <a:t>Оцінка </a:t>
            </a:r>
            <a:r>
              <a:rPr lang="uk-UA" sz="2000" b="1" dirty="0" err="1" smtClean="0">
                <a:solidFill>
                  <a:srgbClr val="002060"/>
                </a:solidFill>
              </a:rPr>
              <a:t>“прямих”</a:t>
            </a:r>
            <a:r>
              <a:rPr lang="uk-UA" sz="2000" b="1" dirty="0" smtClean="0">
                <a:solidFill>
                  <a:srgbClr val="002060"/>
                </a:solidFill>
              </a:rPr>
              <a:t> витрат суб’єктів малого підприємництва на виконання регулювання</a:t>
            </a:r>
          </a:p>
          <a:p>
            <a:pPr marL="342900" indent="-342900">
              <a:buAutoNum type="arabicParenBoth"/>
            </a:pPr>
            <a:endParaRPr lang="uk-UA" sz="2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Both"/>
            </a:pPr>
            <a:r>
              <a:rPr lang="uk-UA" sz="2000" b="1" dirty="0" smtClean="0">
                <a:solidFill>
                  <a:srgbClr val="002060"/>
                </a:solidFill>
              </a:rPr>
              <a:t>Оцінка вартості адміністративних процедур суб’єктів малого підприємництва щодо виконання регулювання та звітування</a:t>
            </a:r>
          </a:p>
          <a:p>
            <a:pPr marL="342900" indent="-342900">
              <a:buAutoNum type="arabicParenBoth"/>
            </a:pPr>
            <a:endParaRPr lang="uk-UA" sz="2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arenBoth"/>
            </a:pPr>
            <a:r>
              <a:rPr lang="uk-UA" sz="2000" b="1" dirty="0" smtClean="0">
                <a:solidFill>
                  <a:srgbClr val="002060"/>
                </a:solidFill>
              </a:rPr>
              <a:t>Бюджетні витрати на адміністрування регулювання суб’єктів малого підприємництва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19200"/>
            <a:ext cx="8839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(1) Оцінка </a:t>
            </a:r>
            <a:r>
              <a:rPr lang="uk-UA" b="1" dirty="0" err="1" smtClean="0"/>
              <a:t>“прямих”</a:t>
            </a:r>
            <a:r>
              <a:rPr lang="uk-UA" b="1" dirty="0" smtClean="0"/>
              <a:t> витрат суб’єктів малого підприємництва на виконання регулювання (А). </a:t>
            </a:r>
            <a:r>
              <a:rPr lang="uk-UA" b="1" dirty="0" smtClean="0">
                <a:solidFill>
                  <a:srgbClr val="FF0000"/>
                </a:solidFill>
              </a:rPr>
              <a:t>ТИПОВІ БІЗНЕС-ПРОЦЕСИ:</a:t>
            </a:r>
          </a:p>
          <a:p>
            <a:endParaRPr lang="uk-UA" sz="1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1. Придбання необхідного обладнання (пристроїв, машин, механізмів)</a:t>
            </a:r>
          </a:p>
          <a:p>
            <a:r>
              <a:rPr lang="uk-UA" sz="1600" i="1" dirty="0" smtClean="0"/>
              <a:t>Формула: кількість необхідних одиниць обладнання Х вартість одиниці</a:t>
            </a:r>
          </a:p>
          <a:p>
            <a:endParaRPr lang="uk-UA" sz="1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2. Процедури повірки та/або постановки на відповідний облік у визначеному органі державної влади чи місцевого самоврядування</a:t>
            </a:r>
          </a:p>
          <a:p>
            <a:r>
              <a:rPr lang="uk-UA" sz="1600" i="1" dirty="0" smtClean="0"/>
              <a:t>Формула: прямі витрати на процедури повірки (проведення первинного обстеження) в органі державної влади + витрати часу на процедуру обліку (на одиницю обладнання) Х вартість часу суб’єкта малого підприємництва (заробітна плата) Х оціночна кількість процедур обліку за рік) Х кількість необхідних одиниць обладнання одному суб’єкту малого підприємництва</a:t>
            </a:r>
          </a:p>
          <a:p>
            <a:endParaRPr lang="uk-UA" sz="1000" dirty="0" smtClean="0"/>
          </a:p>
          <a:p>
            <a:r>
              <a:rPr lang="uk-UA" sz="2000" b="1" dirty="0" smtClean="0">
                <a:solidFill>
                  <a:srgbClr val="C00000"/>
                </a:solidFill>
              </a:rPr>
              <a:t>3. Процедури експлуатації обладнання (експлуатаційні витрати - витратні матеріали)</a:t>
            </a:r>
          </a:p>
          <a:p>
            <a:r>
              <a:rPr lang="uk-UA" sz="1600" i="1" dirty="0" smtClean="0"/>
              <a:t>Формула: оцінка витрат на експлуатацію обладнання (витратні матеріали та ресурси на одиницю обладнання на рік) Х кількість необхідних одиниць обладнання одному суб’єкту малого підприємництва</a:t>
            </a:r>
            <a:endParaRPr lang="uk-UA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324136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95400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 </a:t>
            </a:r>
            <a:r>
              <a:rPr lang="ru-RU" b="1" dirty="0" err="1" smtClean="0"/>
              <a:t>Оцінка</a:t>
            </a:r>
            <a:r>
              <a:rPr lang="ru-RU" b="1" dirty="0" smtClean="0"/>
              <a:t> “</a:t>
            </a:r>
            <a:r>
              <a:rPr lang="ru-RU" b="1" dirty="0" err="1" smtClean="0"/>
              <a:t>прямих</a:t>
            </a:r>
            <a:r>
              <a:rPr lang="ru-RU" b="1" dirty="0" smtClean="0"/>
              <a:t>” </a:t>
            </a:r>
            <a:r>
              <a:rPr lang="ru-RU" b="1" dirty="0" err="1" smtClean="0"/>
              <a:t>витрат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на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(В). ТИПОВІ БІЗНЕС-ПРОЦЕСИ:</a:t>
            </a:r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4.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Процедури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обслуговування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обладнання</a:t>
            </a:r>
            <a:r>
              <a:rPr lang="ru-RU" sz="2000" b="1" dirty="0" smtClean="0">
                <a:solidFill>
                  <a:srgbClr val="C00000"/>
                </a:solidFill>
              </a:rPr>
              <a:t> (</a:t>
            </a:r>
            <a:r>
              <a:rPr lang="ru-RU" sz="2000" b="1" dirty="0" err="1" smtClean="0">
                <a:solidFill>
                  <a:srgbClr val="C00000"/>
                </a:solidFill>
              </a:rPr>
              <a:t>технічне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обслуговування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оцінка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вартості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процедури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обслуговування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(на </a:t>
            </a:r>
            <a:r>
              <a:rPr lang="ru-RU" sz="1600" i="1" dirty="0" err="1" smtClean="0"/>
              <a:t>одиницю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) Х 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процедур  </a:t>
            </a:r>
            <a:r>
              <a:rPr lang="ru-RU" sz="1600" i="1" dirty="0" err="1" smtClean="0"/>
              <a:t>технічного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обслуговування</a:t>
            </a:r>
            <a:r>
              <a:rPr lang="ru-RU" sz="1600" i="1" dirty="0" smtClean="0"/>
              <a:t> на </a:t>
            </a:r>
            <a:r>
              <a:rPr lang="ru-RU" sz="1600" i="1" dirty="0" err="1" smtClean="0"/>
              <a:t>рік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одиницю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Х 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одиниць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обладнання</a:t>
            </a:r>
            <a:r>
              <a:rPr lang="ru-RU" sz="1600" i="1" dirty="0" smtClean="0"/>
              <a:t> одному </a:t>
            </a:r>
            <a:r>
              <a:rPr lang="ru-RU" sz="1600" i="1" dirty="0" err="1" smtClean="0"/>
              <a:t>суб’єкту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endParaRPr lang="ru-RU" sz="1600" i="1" dirty="0" smtClean="0"/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5. </a:t>
            </a:r>
            <a:r>
              <a:rPr lang="ru-RU" sz="2000" b="1" dirty="0" err="1" smtClean="0">
                <a:solidFill>
                  <a:srgbClr val="C00000"/>
                </a:solidFill>
              </a:rPr>
              <a:t>Інші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процедури</a:t>
            </a:r>
            <a:r>
              <a:rPr lang="ru-RU" sz="2000" b="1" dirty="0" smtClean="0">
                <a:solidFill>
                  <a:srgbClr val="C00000"/>
                </a:solidFill>
              </a:rPr>
              <a:t> (</a:t>
            </a:r>
            <a:r>
              <a:rPr lang="ru-RU" sz="2000" b="1" dirty="0" err="1" smtClean="0">
                <a:solidFill>
                  <a:srgbClr val="C00000"/>
                </a:solidFill>
              </a:rPr>
              <a:t>уточнити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6. Разом</a:t>
            </a:r>
            <a:r>
              <a:rPr lang="ru-RU" dirty="0" smtClean="0"/>
              <a:t>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ru-RU" sz="1600" i="1" dirty="0" smtClean="0"/>
              <a:t>Формула: (сума </a:t>
            </a:r>
            <a:r>
              <a:rPr lang="ru-RU" sz="1600" i="1" dirty="0" err="1" smtClean="0"/>
              <a:t>рядків</a:t>
            </a:r>
            <a:r>
              <a:rPr lang="ru-RU" sz="1600" i="1" dirty="0" smtClean="0"/>
              <a:t> 1 + 2 + 3 + 4 + 5)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7. </a:t>
            </a:r>
            <a:r>
              <a:rPr lang="ru-RU" dirty="0" err="1" smtClean="0">
                <a:solidFill>
                  <a:srgbClr val="C00000"/>
                </a:solidFill>
              </a:rPr>
              <a:t>Кількість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суб’єктів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господарювання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повинні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виконати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вимоги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регулювання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одиниць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8. </a:t>
            </a:r>
            <a:r>
              <a:rPr lang="ru-RU" dirty="0" err="1" smtClean="0">
                <a:solidFill>
                  <a:srgbClr val="C00000"/>
                </a:solidFill>
              </a:rPr>
              <a:t>Сумарно</a:t>
            </a:r>
            <a:r>
              <a:rPr lang="ru-RU" dirty="0" smtClean="0"/>
              <a:t>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відповідний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стовпчик</a:t>
            </a:r>
            <a:r>
              <a:rPr lang="ru-RU" sz="1600" i="1" dirty="0" smtClean="0"/>
              <a:t> “разом” Х 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суб’єктів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повинні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виконати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вимоги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 (рядок 6 Х рядок 7)</a:t>
            </a:r>
            <a:endParaRPr lang="en-US" sz="1600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310488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360" y="1244224"/>
            <a:ext cx="8915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 </a:t>
            </a:r>
            <a:r>
              <a:rPr lang="ru-RU" b="1" dirty="0" err="1" smtClean="0"/>
              <a:t>Оцінка</a:t>
            </a:r>
            <a:r>
              <a:rPr lang="ru-RU" b="1" dirty="0" smtClean="0"/>
              <a:t> </a:t>
            </a:r>
            <a:r>
              <a:rPr lang="ru-RU" b="1" dirty="0" err="1" smtClean="0"/>
              <a:t>вартості</a:t>
            </a:r>
            <a:r>
              <a:rPr lang="ru-RU" b="1" dirty="0" smtClean="0"/>
              <a:t> </a:t>
            </a:r>
            <a:r>
              <a:rPr lang="ru-RU" b="1" dirty="0" err="1" smtClean="0"/>
              <a:t>адміністративних</a:t>
            </a:r>
            <a:r>
              <a:rPr lang="ru-RU" b="1" dirty="0" smtClean="0"/>
              <a:t> процедур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звітування</a:t>
            </a:r>
            <a:r>
              <a:rPr lang="ru-RU" b="1" dirty="0" smtClean="0"/>
              <a:t> (А)</a:t>
            </a:r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9.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Процедури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отримання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первинної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інформації</a:t>
            </a:r>
            <a:r>
              <a:rPr lang="ru-RU" sz="2000" b="1" dirty="0" smtClean="0">
                <a:solidFill>
                  <a:srgbClr val="C00000"/>
                </a:solidFill>
              </a:rPr>
              <a:t> про </a:t>
            </a:r>
            <a:r>
              <a:rPr lang="ru-RU" sz="2000" b="1" dirty="0" err="1" smtClean="0">
                <a:solidFill>
                  <a:srgbClr val="C00000"/>
                </a:solidFill>
              </a:rPr>
              <a:t>вимоги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регулювання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отримання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інформації</a:t>
            </a:r>
            <a:r>
              <a:rPr lang="ru-RU" sz="1600" i="1" dirty="0" smtClean="0"/>
              <a:t> про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отримання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форм та заявок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форм</a:t>
            </a:r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10.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Процедури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організації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виконання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вимог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регулювання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розроблення</a:t>
            </a:r>
            <a:r>
              <a:rPr lang="ru-RU" sz="1600" i="1" dirty="0" smtClean="0"/>
              <a:t> та </a:t>
            </a:r>
            <a:r>
              <a:rPr lang="ru-RU" sz="1600" i="1" dirty="0" err="1" smtClean="0"/>
              <a:t>впровадження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внутрішніх</a:t>
            </a:r>
            <a:r>
              <a:rPr lang="ru-RU" sz="1600" i="1" dirty="0" smtClean="0"/>
              <a:t> для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процедур на </a:t>
            </a:r>
            <a:r>
              <a:rPr lang="ru-RU" sz="1600" i="1" dirty="0" err="1" smtClean="0"/>
              <a:t>впровадження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вимог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внутрішніх</a:t>
            </a:r>
            <a:r>
              <a:rPr lang="ru-RU" sz="1600" i="1" dirty="0" smtClean="0"/>
              <a:t> процедур</a:t>
            </a:r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11.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Процедури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офіційного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звітування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отримання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інформації</a:t>
            </a:r>
            <a:r>
              <a:rPr lang="ru-RU" sz="1600" i="1" dirty="0" smtClean="0"/>
              <a:t> про порядок </a:t>
            </a:r>
            <a:r>
              <a:rPr lang="ru-RU" sz="1600" i="1" dirty="0" err="1" smtClean="0"/>
              <a:t>звітування</a:t>
            </a:r>
            <a:r>
              <a:rPr lang="ru-RU" sz="1600" i="1" dirty="0" smtClean="0"/>
              <a:t> , </a:t>
            </a:r>
            <a:r>
              <a:rPr lang="ru-RU" sz="1600" i="1" dirty="0" err="1" smtClean="0"/>
              <a:t>отримання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необхідних</a:t>
            </a:r>
            <a:r>
              <a:rPr lang="ru-RU" sz="1600" i="1" dirty="0" smtClean="0"/>
              <a:t> форм та </a:t>
            </a:r>
            <a:r>
              <a:rPr lang="ru-RU" sz="1600" i="1" dirty="0" err="1" smtClean="0"/>
              <a:t>визначення</a:t>
            </a:r>
            <a:r>
              <a:rPr lang="ru-RU" sz="1600" i="1" dirty="0" smtClean="0"/>
              <a:t> органу,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приймає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звіти</a:t>
            </a:r>
            <a:r>
              <a:rPr lang="ru-RU" sz="1600" i="1" dirty="0" smtClean="0"/>
              <a:t> та </a:t>
            </a:r>
            <a:r>
              <a:rPr lang="ru-RU" sz="1600" i="1" dirty="0" err="1" smtClean="0"/>
              <a:t>місця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звітності</a:t>
            </a:r>
            <a:r>
              <a:rPr lang="ru-RU" sz="1600" i="1" dirty="0" smtClean="0"/>
              <a:t> +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заповнення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звітних</a:t>
            </a:r>
            <a:r>
              <a:rPr lang="ru-RU" sz="1600" i="1" dirty="0" smtClean="0"/>
              <a:t> форм +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передачу </a:t>
            </a:r>
            <a:r>
              <a:rPr lang="ru-RU" sz="1600" i="1" dirty="0" err="1" smtClean="0"/>
              <a:t>звітних</a:t>
            </a:r>
            <a:r>
              <a:rPr lang="ru-RU" sz="1600" i="1" dirty="0" smtClean="0"/>
              <a:t> форм + </a:t>
            </a:r>
            <a:r>
              <a:rPr lang="ru-RU" sz="1600" i="1" dirty="0" err="1" smtClean="0"/>
              <a:t>оцінка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витрат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корегування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оцінка</a:t>
            </a:r>
            <a:r>
              <a:rPr lang="ru-RU" sz="1600" i="1" dirty="0" smtClean="0"/>
              <a:t> природного </a:t>
            </a:r>
            <a:r>
              <a:rPr lang="ru-RU" sz="1600" i="1" dirty="0" err="1" smtClean="0"/>
              <a:t>рівня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помилок</a:t>
            </a:r>
            <a:r>
              <a:rPr lang="ru-RU" sz="1600" i="1" dirty="0" smtClean="0"/>
              <a:t>))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оригінальних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звітів</a:t>
            </a:r>
            <a:r>
              <a:rPr lang="ru-RU" sz="1600" i="1" dirty="0" smtClean="0"/>
              <a:t> Х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періодів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звітності</a:t>
            </a:r>
            <a:r>
              <a:rPr lang="ru-RU" sz="1600" i="1" dirty="0" smtClean="0"/>
              <a:t> за </a:t>
            </a:r>
            <a:r>
              <a:rPr lang="ru-RU" sz="1600" i="1" dirty="0" err="1" smtClean="0"/>
              <a:t>рік</a:t>
            </a:r>
            <a:endParaRPr lang="ru-RU" sz="1600" i="1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310488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915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(2) </a:t>
            </a:r>
            <a:r>
              <a:rPr lang="ru-RU" b="1" dirty="0" err="1" smtClean="0"/>
              <a:t>Оцінка</a:t>
            </a:r>
            <a:r>
              <a:rPr lang="ru-RU" b="1" dirty="0" smtClean="0"/>
              <a:t> </a:t>
            </a:r>
            <a:r>
              <a:rPr lang="ru-RU" b="1" dirty="0" err="1" smtClean="0"/>
              <a:t>вартості</a:t>
            </a:r>
            <a:r>
              <a:rPr lang="ru-RU" b="1" dirty="0" smtClean="0"/>
              <a:t> </a:t>
            </a:r>
            <a:r>
              <a:rPr lang="ru-RU" b="1" dirty="0" err="1" smtClean="0"/>
              <a:t>адміністративних</a:t>
            </a:r>
            <a:r>
              <a:rPr lang="ru-RU" b="1" dirty="0" smtClean="0"/>
              <a:t> процедур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виконання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звітування</a:t>
            </a:r>
            <a:r>
              <a:rPr lang="ru-RU" b="1" dirty="0" smtClean="0"/>
              <a:t> (В)</a:t>
            </a:r>
          </a:p>
          <a:p>
            <a:endParaRPr lang="ru-RU" sz="1000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12.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Процедури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щодо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забезпечення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процесу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перевірок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витрати</a:t>
            </a:r>
            <a:r>
              <a:rPr lang="ru-RU" sz="1600" i="1" dirty="0" smtClean="0"/>
              <a:t> часу на </a:t>
            </a:r>
            <a:r>
              <a:rPr lang="ru-RU" sz="1600" i="1" dirty="0" err="1" smtClean="0"/>
              <a:t>забезпечення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процесу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перевірок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боку </a:t>
            </a:r>
            <a:r>
              <a:rPr lang="ru-RU" sz="1600" i="1" dirty="0" err="1" smtClean="0"/>
              <a:t>контролюючих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органів</a:t>
            </a:r>
            <a:r>
              <a:rPr lang="ru-RU" sz="1600" i="1" dirty="0" smtClean="0"/>
              <a:t> Х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часу </a:t>
            </a:r>
            <a:r>
              <a:rPr lang="ru-RU" sz="1600" i="1" dirty="0" err="1" smtClean="0"/>
              <a:t>суб’єкта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 (</a:t>
            </a:r>
            <a:r>
              <a:rPr lang="ru-RU" sz="1600" i="1" dirty="0" err="1" smtClean="0"/>
              <a:t>заробітна</a:t>
            </a:r>
            <a:r>
              <a:rPr lang="ru-RU" sz="1600" i="1" dirty="0" smtClean="0"/>
              <a:t> плата) Х </a:t>
            </a:r>
            <a:r>
              <a:rPr lang="ru-RU" sz="1600" i="1" dirty="0" err="1" smtClean="0"/>
              <a:t>оціночна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перевірок</a:t>
            </a:r>
            <a:r>
              <a:rPr lang="ru-RU" sz="1600" i="1" dirty="0" smtClean="0"/>
              <a:t> за </a:t>
            </a:r>
            <a:r>
              <a:rPr lang="ru-RU" sz="1600" i="1" dirty="0" err="1" smtClean="0"/>
              <a:t>рік</a:t>
            </a:r>
            <a:endParaRPr lang="ru-RU" sz="1600" i="1" dirty="0" smtClean="0"/>
          </a:p>
          <a:p>
            <a:endParaRPr lang="ru-RU" sz="1000" i="1" dirty="0" smtClean="0"/>
          </a:p>
          <a:p>
            <a:r>
              <a:rPr lang="ru-RU" sz="2000" b="1" dirty="0" smtClean="0">
                <a:solidFill>
                  <a:srgbClr val="C00000"/>
                </a:solidFill>
              </a:rPr>
              <a:t>13. </a:t>
            </a:r>
            <a:r>
              <a:rPr lang="ru-RU" sz="2000" b="1" dirty="0" err="1" smtClean="0">
                <a:solidFill>
                  <a:srgbClr val="C00000"/>
                </a:solidFill>
              </a:rPr>
              <a:t>Інші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процедури</a:t>
            </a:r>
            <a:r>
              <a:rPr lang="ru-RU" sz="2000" b="1" dirty="0" smtClean="0">
                <a:solidFill>
                  <a:srgbClr val="C00000"/>
                </a:solidFill>
              </a:rPr>
              <a:t> (</a:t>
            </a:r>
            <a:r>
              <a:rPr lang="ru-RU" sz="2000" b="1" dirty="0" err="1" smtClean="0">
                <a:solidFill>
                  <a:srgbClr val="C00000"/>
                </a:solidFill>
              </a:rPr>
              <a:t>уточнити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14. Разом</a:t>
            </a:r>
            <a:r>
              <a:rPr lang="ru-RU" dirty="0" smtClean="0"/>
              <a:t>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ru-RU" sz="1600" i="1" dirty="0" smtClean="0"/>
              <a:t>Формула: (сума </a:t>
            </a:r>
            <a:r>
              <a:rPr lang="ru-RU" sz="1600" i="1" dirty="0" err="1" smtClean="0"/>
              <a:t>рядків</a:t>
            </a:r>
            <a:r>
              <a:rPr lang="ru-RU" sz="1600" i="1" dirty="0" smtClean="0"/>
              <a:t> 9 + 10 + 11 + 12 + 13)</a:t>
            </a:r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15. </a:t>
            </a:r>
            <a:r>
              <a:rPr lang="ru-RU" dirty="0" err="1" smtClean="0">
                <a:solidFill>
                  <a:srgbClr val="C00000"/>
                </a:solidFill>
              </a:rPr>
              <a:t>Кількість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суб’єктів</a:t>
            </a:r>
            <a:r>
              <a:rPr lang="ru-RU" dirty="0" smtClean="0">
                <a:solidFill>
                  <a:srgbClr val="C00000"/>
                </a:solidFill>
              </a:rPr>
              <a:t> малого </a:t>
            </a:r>
            <a:r>
              <a:rPr lang="ru-RU" dirty="0" err="1" smtClean="0">
                <a:solidFill>
                  <a:srgbClr val="C00000"/>
                </a:solidFill>
              </a:rPr>
              <a:t>підприємництва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що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повинні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виконати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вимоги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регулювання</a:t>
            </a:r>
            <a:r>
              <a:rPr lang="ru-RU" dirty="0" smtClean="0"/>
              <a:t>, </a:t>
            </a:r>
            <a:r>
              <a:rPr lang="ru-RU" dirty="0" err="1" smtClean="0"/>
              <a:t>одиниць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16. </a:t>
            </a:r>
            <a:r>
              <a:rPr lang="ru-RU" dirty="0" err="1" smtClean="0">
                <a:solidFill>
                  <a:srgbClr val="C00000"/>
                </a:solidFill>
              </a:rPr>
              <a:t>Сумарно</a:t>
            </a:r>
            <a:r>
              <a:rPr lang="ru-RU" dirty="0" smtClean="0"/>
              <a:t>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r>
              <a:rPr lang="ru-RU" sz="1600" i="1" dirty="0" smtClean="0"/>
              <a:t>Формула: </a:t>
            </a:r>
            <a:r>
              <a:rPr lang="ru-RU" sz="1600" i="1" dirty="0" err="1" smtClean="0"/>
              <a:t>відповідний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стовпчик</a:t>
            </a:r>
            <a:r>
              <a:rPr lang="ru-RU" sz="1600" i="1" dirty="0" smtClean="0"/>
              <a:t> “разом” Х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суб’єктів</a:t>
            </a:r>
            <a:r>
              <a:rPr lang="ru-RU" sz="1600" i="1" dirty="0" smtClean="0"/>
              <a:t> малого </a:t>
            </a:r>
            <a:r>
              <a:rPr lang="ru-RU" sz="1600" i="1" dirty="0" err="1" smtClean="0"/>
              <a:t>підприємництва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повинні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виконати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вимоги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 (рядок 14 Х рядок 15)</a:t>
            </a:r>
            <a:endParaRPr lang="en-US" sz="1600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9684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2057400"/>
          <a:ext cx="9144000" cy="1188720"/>
        </p:xfrm>
        <a:graphic>
          <a:graphicData uri="http://schemas.openxmlformats.org/drawingml/2006/table">
            <a:tbl>
              <a:tblPr/>
              <a:tblGrid>
                <a:gridCol w="1196036"/>
                <a:gridCol w="3162320"/>
                <a:gridCol w="2089994"/>
                <a:gridCol w="1210665"/>
                <a:gridCol w="14849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Порядковий номер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Найменування оцінки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У перший рік (стартовий рік впровадження регулювання)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Періодичні (за наступний рік)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Витрати за </a:t>
                      </a:r>
                      <a:b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п’ять років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533400" y="1295400"/>
            <a:ext cx="8077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3347112"/>
          <a:ext cx="9144000" cy="1127760"/>
        </p:xfrm>
        <a:graphic>
          <a:graphicData uri="http://schemas.openxmlformats.org/drawingml/2006/table">
            <a:tbl>
              <a:tblPr/>
              <a:tblGrid>
                <a:gridCol w="1196036"/>
                <a:gridCol w="3162320"/>
                <a:gridCol w="2089994"/>
                <a:gridCol w="1210665"/>
                <a:gridCol w="14849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“ПРЯМІ” ВИТРАТИ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Для одного </a:t>
                      </a:r>
                      <a:r>
                        <a:rPr lang="uk-UA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суб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єкта</a:t>
                      </a: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 МБ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А + 4 *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Кількість </a:t>
                      </a:r>
                      <a:r>
                        <a:rPr lang="uk-UA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суб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єктів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Б + 4 *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Сума </a:t>
                      </a:r>
                      <a:r>
                        <a:rPr lang="uk-UA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C)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А *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А1 *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….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4572000"/>
          <a:ext cx="9144000" cy="1432560"/>
        </p:xfrm>
        <a:graphic>
          <a:graphicData uri="http://schemas.openxmlformats.org/drawingml/2006/table">
            <a:tbl>
              <a:tblPr/>
              <a:tblGrid>
                <a:gridCol w="1196036"/>
                <a:gridCol w="3162320"/>
                <a:gridCol w="2089994"/>
                <a:gridCol w="1210665"/>
                <a:gridCol w="14849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“АДМІНІСТРАТИВНІ” ВИТРАТИ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Для одного </a:t>
                      </a:r>
                      <a:r>
                        <a:rPr lang="uk-UA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суб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єкта</a:t>
                      </a: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 МБ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В + 4 *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Кількість </a:t>
                      </a:r>
                      <a:r>
                        <a:rPr lang="uk-UA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суб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єктів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Г + 4 *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Times New Roman"/>
                          <a:ea typeface="Calibri"/>
                          <a:cs typeface="Times New Roman"/>
                        </a:rPr>
                        <a:t>Сума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(D)</a:t>
                      </a:r>
                      <a:endParaRPr lang="en-US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В *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В1 *</a:t>
                      </a:r>
                      <a:r>
                        <a:rPr lang="uk-UA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….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19200" y="61722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 = </a:t>
            </a:r>
            <a:r>
              <a:rPr lang="en-US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+ D     </a:t>
            </a:r>
            <a:r>
              <a:rPr lang="en-US" dirty="0" smtClean="0"/>
              <a:t>- </a:t>
            </a:r>
            <a:r>
              <a:rPr lang="uk-UA" dirty="0" smtClean="0"/>
              <a:t>Розрахункові витрати на виконання регулювання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9684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7432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Часові витрати </a:t>
            </a:r>
            <a:r>
              <a:rPr lang="ru-RU" sz="2400" b="1" dirty="0" smtClean="0"/>
              <a:t>малого </a:t>
            </a:r>
            <a:r>
              <a:rPr lang="uk-UA" sz="2400" dirty="0" smtClean="0"/>
              <a:t>бізнесу </a:t>
            </a:r>
            <a:r>
              <a:rPr lang="uk-UA" sz="2400" dirty="0" smtClean="0"/>
              <a:t>на виконання вимог регулювання та </a:t>
            </a:r>
            <a:r>
              <a:rPr lang="uk-UA" sz="2400" b="1" dirty="0" smtClean="0"/>
              <a:t>кількість </a:t>
            </a:r>
            <a:r>
              <a:rPr lang="uk-UA" sz="2400" b="1" dirty="0" err="1" smtClean="0"/>
              <a:t>суб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єктів</a:t>
            </a:r>
            <a:r>
              <a:rPr lang="uk-UA" sz="2400" b="1" dirty="0" smtClean="0"/>
              <a:t> </a:t>
            </a:r>
            <a:r>
              <a:rPr lang="uk-UA" sz="2400" dirty="0" smtClean="0"/>
              <a:t>малого </a:t>
            </a:r>
            <a:r>
              <a:rPr lang="uk-UA" sz="2400" dirty="0" smtClean="0"/>
              <a:t>бізнесу, що мають виконати вимоги регулювання </a:t>
            </a:r>
            <a:r>
              <a:rPr lang="uk-UA" sz="2400" dirty="0" smtClean="0"/>
              <a:t>– ключові параметри М-Тесту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М-Тест </a:t>
            </a:r>
            <a:r>
              <a:rPr lang="uk-UA" sz="2400" b="1" dirty="0" smtClean="0"/>
              <a:t>(аналог </a:t>
            </a:r>
            <a:r>
              <a:rPr lang="en-US" sz="2400" b="1" dirty="0" smtClean="0"/>
              <a:t> SME-Test</a:t>
            </a:r>
            <a:r>
              <a:rPr lang="uk-UA" sz="2400" b="1" dirty="0" smtClean="0"/>
              <a:t> в </a:t>
            </a:r>
            <a:r>
              <a:rPr lang="en-US" sz="2400" b="1" dirty="0" smtClean="0"/>
              <a:t>EU)</a:t>
            </a:r>
            <a:r>
              <a:rPr lang="en-US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2400" dirty="0" smtClean="0"/>
              <a:t>1) Тому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питома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вартість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регулювання</a:t>
            </a:r>
            <a:r>
              <a:rPr lang="ru-RU" sz="2400" dirty="0" smtClean="0"/>
              <a:t> для малого </a:t>
            </a:r>
            <a:r>
              <a:rPr lang="ru-RU" sz="2400" dirty="0" err="1" smtClean="0"/>
              <a:t>бізнесу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декілька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порядків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вища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для великого та </a:t>
            </a:r>
            <a:r>
              <a:rPr lang="ru-RU" sz="2400" dirty="0" err="1" smtClean="0"/>
              <a:t>середнього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бізнесу</a:t>
            </a:r>
            <a:endParaRPr lang="ru-RU" sz="2400" dirty="0" smtClean="0"/>
          </a:p>
          <a:p>
            <a:endParaRPr lang="ru-RU" sz="1200" dirty="0" smtClean="0"/>
          </a:p>
          <a:p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турбувати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малий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бізнес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2400" dirty="0" smtClean="0"/>
              <a:t>2) Тому </a:t>
            </a:r>
            <a:r>
              <a:rPr lang="ru-RU" sz="2400" dirty="0" err="1" smtClean="0"/>
              <a:t>що</a:t>
            </a:r>
            <a:r>
              <a:rPr lang="ru-RU" sz="2400" dirty="0" smtClean="0"/>
              <a:t> агрегат «МСП» («</a:t>
            </a:r>
            <a:r>
              <a:rPr lang="en-US" sz="2400" dirty="0" smtClean="0"/>
              <a:t>SME</a:t>
            </a:r>
            <a:r>
              <a:rPr lang="ru-RU" sz="2400" dirty="0" smtClean="0"/>
              <a:t>») – </a:t>
            </a:r>
            <a:r>
              <a:rPr lang="ru-RU" sz="2400" dirty="0" err="1" smtClean="0"/>
              <a:t>є</a:t>
            </a:r>
            <a:r>
              <a:rPr lang="ru-RU" sz="2400" dirty="0" smtClean="0"/>
              <a:t> хребтом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економіки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endParaRPr lang="ru-RU" sz="2400" dirty="0" smtClean="0"/>
          </a:p>
          <a:p>
            <a:endParaRPr lang="ru-RU" sz="1200" dirty="0" smtClean="0"/>
          </a:p>
          <a:p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вимагається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кількісний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err="1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</a:t>
            </a:r>
            <a:r>
              <a:rPr lang="ru-RU" sz="3000" b="1" dirty="0" smtClean="0">
                <a:solidFill>
                  <a:schemeClr val="tx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sz="2400" dirty="0" smtClean="0"/>
              <a:t>3) Тому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кількісний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розрахунок</a:t>
            </a:r>
            <a:r>
              <a:rPr lang="ru-RU" sz="2400" dirty="0" smtClean="0"/>
              <a:t> за умов </a:t>
            </a:r>
            <a:r>
              <a:rPr lang="ru-RU" sz="2400" dirty="0" err="1" smtClean="0"/>
              <a:t>коректного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визначення</a:t>
            </a:r>
            <a:r>
              <a:rPr lang="ru-RU" sz="2400" dirty="0" smtClean="0"/>
              <a:t> процедур – </a:t>
            </a:r>
            <a:r>
              <a:rPr lang="ru-RU" sz="2400" dirty="0" err="1" smtClean="0"/>
              <a:t>є</a:t>
            </a:r>
            <a:r>
              <a:rPr lang="ru-RU" sz="2400" dirty="0" smtClean="0"/>
              <a:t> максимально об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єктивним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915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 </a:t>
            </a:r>
            <a:r>
              <a:rPr lang="ru-RU" b="1" dirty="0" err="1" smtClean="0"/>
              <a:t>Бюджетні</a:t>
            </a:r>
            <a:r>
              <a:rPr lang="ru-RU" b="1" dirty="0" smtClean="0"/>
              <a:t> </a:t>
            </a:r>
            <a:r>
              <a:rPr lang="ru-RU" b="1" dirty="0" err="1" smtClean="0"/>
              <a:t>витрати</a:t>
            </a:r>
            <a:r>
              <a:rPr lang="ru-RU" b="1" dirty="0" smtClean="0"/>
              <a:t> на </a:t>
            </a:r>
            <a:r>
              <a:rPr lang="ru-RU" b="1" dirty="0" err="1" smtClean="0"/>
              <a:t>адміністрування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(</a:t>
            </a:r>
            <a:r>
              <a:rPr lang="ru-RU" b="1" dirty="0" err="1" smtClean="0"/>
              <a:t>стовпчики</a:t>
            </a:r>
            <a:r>
              <a:rPr lang="ru-RU" b="1" dirty="0" smtClean="0"/>
              <a:t> таблиц</a:t>
            </a:r>
            <a:r>
              <a:rPr lang="uk-UA" b="1" dirty="0" smtClean="0"/>
              <a:t>і) – УПРАВЛІНСЬКІ ПРОЦЕСИ</a:t>
            </a:r>
          </a:p>
          <a:p>
            <a:endParaRPr lang="ru-RU" sz="1000" b="1" dirty="0" smtClean="0"/>
          </a:p>
          <a:p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бюджетних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на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 для кожного </a:t>
            </a:r>
            <a:r>
              <a:rPr lang="ru-RU" dirty="0" err="1" smtClean="0"/>
              <a:t>відповідного</a:t>
            </a:r>
            <a:r>
              <a:rPr lang="ru-RU" dirty="0" smtClean="0"/>
              <a:t> органу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органу</a:t>
            </a:r>
            <a:r>
              <a:rPr lang="ru-RU" dirty="0" smtClean="0"/>
              <a:t>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самоврядування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залучений</a:t>
            </a:r>
            <a:r>
              <a:rPr lang="ru-RU" dirty="0" smtClean="0"/>
              <a:t> до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Державний</a:t>
            </a:r>
            <a:r>
              <a:rPr lang="ru-RU" dirty="0" smtClean="0"/>
              <a:t> орган, для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: ______________________________________________ </a:t>
            </a:r>
          </a:p>
          <a:p>
            <a:r>
              <a:rPr lang="ru-RU" dirty="0" smtClean="0"/>
              <a:t>(СТОВПЧИКИ ТАБЛИЦІ):</a:t>
            </a:r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Планові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часу на процедуру</a:t>
            </a:r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Вартість</a:t>
            </a:r>
            <a:r>
              <a:rPr lang="ru-RU" dirty="0" smtClean="0">
                <a:solidFill>
                  <a:srgbClr val="C00000"/>
                </a:solidFill>
              </a:rPr>
              <a:t> часу </a:t>
            </a:r>
            <a:r>
              <a:rPr lang="ru-RU" dirty="0" err="1" smtClean="0"/>
              <a:t>співробітника</a:t>
            </a:r>
            <a:r>
              <a:rPr lang="ru-RU" dirty="0" smtClean="0"/>
              <a:t> органу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відповідної</a:t>
            </a:r>
            <a:r>
              <a:rPr lang="ru-RU" dirty="0" smtClean="0"/>
              <a:t> </a:t>
            </a:r>
            <a:r>
              <a:rPr lang="ru-RU" dirty="0" err="1" smtClean="0"/>
              <a:t>категорії</a:t>
            </a:r>
            <a:r>
              <a:rPr lang="ru-RU" dirty="0" smtClean="0"/>
              <a:t> (</a:t>
            </a:r>
            <a:r>
              <a:rPr lang="ru-RU" dirty="0" err="1" smtClean="0"/>
              <a:t>заробітна</a:t>
            </a:r>
            <a:r>
              <a:rPr lang="ru-RU" dirty="0" smtClean="0"/>
              <a:t> плата)</a:t>
            </a:r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Оцінка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кількості</a:t>
            </a:r>
            <a:r>
              <a:rPr lang="ru-RU" dirty="0" smtClean="0">
                <a:solidFill>
                  <a:srgbClr val="C00000"/>
                </a:solidFill>
              </a:rPr>
              <a:t> процедур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припадають</a:t>
            </a:r>
            <a:r>
              <a:rPr lang="ru-RU" dirty="0" smtClean="0"/>
              <a:t> на одного </a:t>
            </a:r>
            <a:r>
              <a:rPr lang="ru-RU" dirty="0" err="1" smtClean="0"/>
              <a:t>суб’єкта</a:t>
            </a:r>
            <a:endParaRPr lang="ru-RU" dirty="0" smtClean="0"/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Оцінка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кількості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dirty="0" err="1" smtClean="0">
                <a:solidFill>
                  <a:srgbClr val="C00000"/>
                </a:solidFill>
              </a:rPr>
              <a:t>суб’єктів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підпадають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дію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pPr>
              <a:lnSpc>
                <a:spcPts val="2400"/>
              </a:lnSpc>
            </a:pPr>
            <a:r>
              <a:rPr lang="ru-RU" dirty="0" err="1" smtClean="0">
                <a:solidFill>
                  <a:srgbClr val="C00000"/>
                </a:solidFill>
              </a:rPr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адміністрування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* (за </a:t>
            </a:r>
            <a:r>
              <a:rPr lang="ru-RU" dirty="0" err="1" smtClean="0"/>
              <a:t>рік</a:t>
            </a:r>
            <a:r>
              <a:rPr lang="ru-RU" dirty="0" smtClean="0"/>
              <a:t>), </a:t>
            </a:r>
            <a:r>
              <a:rPr lang="ru-RU" dirty="0" err="1" smtClean="0"/>
              <a:t>гривень</a:t>
            </a:r>
            <a:endParaRPr lang="ru-RU" dirty="0" smtClean="0"/>
          </a:p>
          <a:p>
            <a:endParaRPr lang="ru-RU" sz="1000" dirty="0" smtClean="0"/>
          </a:p>
          <a:p>
            <a:r>
              <a:rPr lang="ru-RU" sz="1600" i="1" dirty="0" smtClean="0"/>
              <a:t>* </a:t>
            </a:r>
            <a:r>
              <a:rPr lang="ru-RU" sz="1600" i="1" dirty="0" err="1" smtClean="0"/>
              <a:t>Вартість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витрат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пов’язаних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з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адмініструванням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процесу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державними</a:t>
            </a:r>
            <a:r>
              <a:rPr lang="ru-RU" sz="1600" i="1" dirty="0" smtClean="0"/>
              <a:t> органами, </a:t>
            </a:r>
            <a:r>
              <a:rPr lang="ru-RU" sz="1600" i="1" dirty="0" err="1" smtClean="0"/>
              <a:t>визначається</a:t>
            </a:r>
            <a:r>
              <a:rPr lang="ru-RU" sz="1600" i="1" dirty="0" smtClean="0"/>
              <a:t> шляхом </a:t>
            </a:r>
            <a:r>
              <a:rPr lang="ru-RU" sz="1600" i="1" dirty="0" err="1" smtClean="0"/>
              <a:t>множення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фактичних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витрат</a:t>
            </a:r>
            <a:r>
              <a:rPr lang="ru-RU" sz="1600" i="1" dirty="0" smtClean="0"/>
              <a:t> часу персоналу на </a:t>
            </a:r>
            <a:r>
              <a:rPr lang="ru-RU" sz="1600" i="1" dirty="0" err="1" smtClean="0"/>
              <a:t>заробітну</a:t>
            </a:r>
            <a:r>
              <a:rPr lang="ru-RU" sz="1600" i="1" dirty="0" smtClean="0"/>
              <a:t> плату </a:t>
            </a:r>
            <a:r>
              <a:rPr lang="ru-RU" sz="1600" i="1" dirty="0" err="1" smtClean="0"/>
              <a:t>спеціаліста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відповідної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кваліфікації</a:t>
            </a:r>
            <a:r>
              <a:rPr lang="ru-RU" sz="1600" i="1" dirty="0" smtClean="0"/>
              <a:t> та на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суб’єктів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що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підпадають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під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дію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процедури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регулювання</a:t>
            </a:r>
            <a:r>
              <a:rPr lang="ru-RU" sz="1600" i="1" dirty="0" smtClean="0"/>
              <a:t>, та на </a:t>
            </a:r>
            <a:r>
              <a:rPr lang="ru-RU" sz="1600" i="1" dirty="0" err="1" smtClean="0"/>
              <a:t>кількість</a:t>
            </a:r>
            <a:r>
              <a:rPr lang="ru-RU" sz="1600" i="1" dirty="0" smtClean="0"/>
              <a:t> процедур за </a:t>
            </a:r>
            <a:r>
              <a:rPr lang="ru-RU" sz="1600" i="1" dirty="0" err="1" smtClean="0"/>
              <a:t>рік</a:t>
            </a:r>
            <a:r>
              <a:rPr lang="ru-RU" sz="1600" i="1" dirty="0" smtClean="0"/>
              <a:t>.</a:t>
            </a:r>
            <a:endParaRPr lang="en-US" sz="1600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143000"/>
            <a:ext cx="89154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(3) </a:t>
            </a:r>
            <a:r>
              <a:rPr lang="ru-RU" b="1" dirty="0" err="1" smtClean="0"/>
              <a:t>Бюджетні</a:t>
            </a:r>
            <a:r>
              <a:rPr lang="ru-RU" b="1" dirty="0" smtClean="0"/>
              <a:t> </a:t>
            </a:r>
            <a:r>
              <a:rPr lang="ru-RU" b="1" dirty="0" err="1" smtClean="0"/>
              <a:t>витрати</a:t>
            </a:r>
            <a:r>
              <a:rPr lang="ru-RU" b="1" dirty="0" smtClean="0"/>
              <a:t> на </a:t>
            </a:r>
            <a:r>
              <a:rPr lang="ru-RU" b="1" dirty="0" err="1" smtClean="0"/>
              <a:t>адміністрування</a:t>
            </a:r>
            <a:r>
              <a:rPr lang="ru-RU" b="1" dirty="0" smtClean="0"/>
              <a:t>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суб’єктів</a:t>
            </a:r>
            <a:r>
              <a:rPr lang="ru-RU" b="1" dirty="0" smtClean="0"/>
              <a:t> малого </a:t>
            </a:r>
            <a:r>
              <a:rPr lang="ru-RU" b="1" dirty="0" err="1" smtClean="0"/>
              <a:t>підприємництва</a:t>
            </a:r>
            <a:r>
              <a:rPr lang="ru-RU" b="1" dirty="0" smtClean="0"/>
              <a:t> (2- рядки таблиц</a:t>
            </a:r>
            <a:r>
              <a:rPr lang="uk-UA" b="1" dirty="0" smtClean="0"/>
              <a:t>і) - УПРАВЛІНСЬКІ ПРОЦЕСИ</a:t>
            </a:r>
          </a:p>
          <a:p>
            <a:endParaRPr lang="ru-RU" sz="1000" b="1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Процедура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регулювання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суб’єктів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малого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підприємництва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розрахунок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на одного типового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суб’єкта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господарювання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малого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підприємництва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- за потреби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окремо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для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суб’єктів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малого та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мікро-підприємництв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(РЯДКИ ТАБЛИЦІ):</a:t>
            </a:r>
          </a:p>
          <a:p>
            <a:r>
              <a:rPr lang="ru-RU" dirty="0" smtClean="0"/>
              <a:t>1. </a:t>
            </a:r>
            <a:r>
              <a:rPr lang="ru-RU" dirty="0" err="1" smtClean="0">
                <a:solidFill>
                  <a:srgbClr val="FF0000"/>
                </a:solidFill>
              </a:rPr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>
                <a:solidFill>
                  <a:srgbClr val="FF0000"/>
                </a:solidFill>
              </a:rPr>
              <a:t>Поточний</a:t>
            </a:r>
            <a:r>
              <a:rPr lang="ru-RU" dirty="0" smtClean="0">
                <a:solidFill>
                  <a:srgbClr val="FF0000"/>
                </a:solidFill>
              </a:rPr>
              <a:t> контроль </a:t>
            </a:r>
            <a:r>
              <a:rPr lang="ru-RU" dirty="0" smtClean="0"/>
              <a:t>за </a:t>
            </a:r>
            <a:r>
              <a:rPr lang="ru-RU" dirty="0" err="1" smtClean="0"/>
              <a:t>суб’єктом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, </a:t>
            </a:r>
            <a:r>
              <a:rPr lang="ru-RU" dirty="0" err="1" smtClean="0"/>
              <a:t>у</a:t>
            </a:r>
            <a:r>
              <a:rPr lang="ru-RU" dirty="0" smtClean="0"/>
              <a:t> тому </a:t>
            </a:r>
            <a:r>
              <a:rPr lang="ru-RU" dirty="0" err="1" smtClean="0"/>
              <a:t>числі</a:t>
            </a:r>
            <a:r>
              <a:rPr lang="ru-RU" dirty="0" smtClean="0"/>
              <a:t>: </a:t>
            </a:r>
            <a:r>
              <a:rPr lang="ru-RU" dirty="0" err="1" smtClean="0"/>
              <a:t>камеральні</a:t>
            </a:r>
            <a:r>
              <a:rPr lang="ru-RU" dirty="0" smtClean="0"/>
              <a:t>, </a:t>
            </a:r>
            <a:r>
              <a:rPr lang="ru-RU" dirty="0" err="1" smtClean="0"/>
              <a:t>виїзні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Підготовка</a:t>
            </a:r>
            <a:r>
              <a:rPr lang="ru-RU" dirty="0" smtClean="0"/>
              <a:t>, </a:t>
            </a:r>
            <a:r>
              <a:rPr lang="ru-RU" dirty="0" err="1" smtClean="0"/>
              <a:t>затвердження</a:t>
            </a:r>
            <a:r>
              <a:rPr lang="ru-RU" dirty="0" smtClean="0"/>
              <a:t> та </a:t>
            </a:r>
            <a:r>
              <a:rPr lang="ru-RU" dirty="0" err="1" smtClean="0"/>
              <a:t>опрацювання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одного </a:t>
            </a:r>
            <a:r>
              <a:rPr lang="ru-RU" dirty="0" err="1" smtClean="0">
                <a:solidFill>
                  <a:srgbClr val="FF0000"/>
                </a:solidFill>
              </a:rPr>
              <a:t>окремого</a:t>
            </a:r>
            <a:r>
              <a:rPr lang="ru-RU" dirty="0" smtClean="0">
                <a:solidFill>
                  <a:srgbClr val="FF0000"/>
                </a:solidFill>
              </a:rPr>
              <a:t> акта про </a:t>
            </a:r>
            <a:r>
              <a:rPr lang="ru-RU" dirty="0" err="1" smtClean="0">
                <a:solidFill>
                  <a:srgbClr val="FF0000"/>
                </a:solidFill>
              </a:rPr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dirty="0" err="1" smtClean="0">
                <a:solidFill>
                  <a:srgbClr val="FF0000"/>
                </a:solidFill>
              </a:rPr>
              <a:t>Реалізація</a:t>
            </a:r>
            <a:r>
              <a:rPr lang="ru-RU" dirty="0" smtClean="0">
                <a:solidFill>
                  <a:srgbClr val="FF0000"/>
                </a:solidFill>
              </a:rPr>
              <a:t> одного </a:t>
            </a:r>
            <a:r>
              <a:rPr lang="ru-RU" dirty="0" err="1" smtClean="0">
                <a:solidFill>
                  <a:srgbClr val="FF0000"/>
                </a:solidFill>
              </a:rPr>
              <a:t>окремого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рішення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 err="1" smtClean="0">
                <a:solidFill>
                  <a:srgbClr val="FF0000"/>
                </a:solidFill>
              </a:rPr>
              <a:t>Оскарження</a:t>
            </a:r>
            <a:r>
              <a:rPr lang="ru-RU" dirty="0" smtClean="0"/>
              <a:t> одного </a:t>
            </a:r>
            <a:r>
              <a:rPr lang="ru-RU" dirty="0" err="1" smtClean="0"/>
              <a:t>окремого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 smtClean="0"/>
              <a:t>суб’єктами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endParaRPr lang="ru-RU" dirty="0" smtClean="0"/>
          </a:p>
          <a:p>
            <a:r>
              <a:rPr lang="ru-RU" dirty="0" smtClean="0"/>
              <a:t>6. </a:t>
            </a:r>
            <a:r>
              <a:rPr lang="ru-RU" dirty="0" err="1" smtClean="0">
                <a:solidFill>
                  <a:srgbClr val="FF0000"/>
                </a:solidFill>
              </a:rPr>
              <a:t>Підготовка</a:t>
            </a:r>
            <a:r>
              <a:rPr lang="ru-RU" dirty="0" smtClean="0"/>
              <a:t> </a:t>
            </a:r>
            <a:r>
              <a:rPr lang="ru-RU" dirty="0" err="1" smtClean="0"/>
              <a:t>звітності</a:t>
            </a:r>
            <a:r>
              <a:rPr lang="ru-RU" dirty="0" smtClean="0"/>
              <a:t> за результатами </a:t>
            </a:r>
            <a:r>
              <a:rPr lang="ru-RU" dirty="0" err="1" smtClean="0"/>
              <a:t>регулювання</a:t>
            </a:r>
            <a:endParaRPr lang="ru-RU" dirty="0" smtClean="0"/>
          </a:p>
          <a:p>
            <a:r>
              <a:rPr lang="ru-RU" dirty="0" smtClean="0"/>
              <a:t>7. </a:t>
            </a:r>
            <a:r>
              <a:rPr lang="ru-RU" dirty="0" err="1" smtClean="0">
                <a:solidFill>
                  <a:srgbClr val="FF0000"/>
                </a:solidFill>
              </a:rPr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адміністративні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 (</a:t>
            </a:r>
            <a:r>
              <a:rPr lang="ru-RU" dirty="0" err="1" smtClean="0"/>
              <a:t>уточнити</a:t>
            </a:r>
            <a:r>
              <a:rPr lang="ru-RU" dirty="0" smtClean="0"/>
              <a:t>): </a:t>
            </a:r>
          </a:p>
          <a:p>
            <a:r>
              <a:rPr lang="ru-RU" dirty="0" smtClean="0"/>
              <a:t>Разом за </a:t>
            </a:r>
            <a:r>
              <a:rPr lang="ru-RU" dirty="0" err="1" smtClean="0"/>
              <a:t>рік</a:t>
            </a:r>
            <a:endParaRPr lang="ru-RU" dirty="0" smtClean="0"/>
          </a:p>
          <a:p>
            <a:r>
              <a:rPr lang="ru-RU" dirty="0" err="1" smtClean="0"/>
              <a:t>Сумарно</a:t>
            </a:r>
            <a:r>
              <a:rPr lang="ru-RU" dirty="0" smtClean="0"/>
              <a:t> за </a:t>
            </a:r>
            <a:r>
              <a:rPr lang="ru-RU" dirty="0" err="1" smtClean="0"/>
              <a:t>п’ять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endParaRPr lang="en-US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981200"/>
            <a:ext cx="7239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Розрахунок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Бюджетних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витрат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адміністрування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регулювання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суб’єктів</a:t>
            </a:r>
            <a:r>
              <a:rPr lang="ru-RU" sz="2000" b="1" dirty="0" smtClean="0"/>
              <a:t> малого </a:t>
            </a:r>
            <a:r>
              <a:rPr lang="ru-RU" sz="2000" b="1" dirty="0" err="1" smtClean="0"/>
              <a:t>підприємництва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предметно </a:t>
            </a:r>
            <a:r>
              <a:rPr lang="ru-RU" sz="2000" b="1" dirty="0" err="1" smtClean="0"/>
              <a:t>симметричним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розрахунку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витрат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бізнесу</a:t>
            </a:r>
            <a:r>
              <a:rPr lang="ru-RU" sz="2000" b="1" dirty="0" smtClean="0"/>
              <a:t> на </a:t>
            </a:r>
            <a:r>
              <a:rPr lang="ru-RU" sz="2000" b="1" dirty="0" err="1" smtClean="0"/>
              <a:t>регулювання</a:t>
            </a:r>
            <a:r>
              <a:rPr lang="ru-RU" sz="2000" b="1" dirty="0" smtClean="0"/>
              <a:t>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Мета </a:t>
            </a:r>
            <a:r>
              <a:rPr lang="ru-RU" sz="2000" b="1" dirty="0" err="1" smtClean="0"/>
              <a:t>розрахунку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бюджетних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витрат</a:t>
            </a:r>
            <a:r>
              <a:rPr lang="ru-RU" sz="2000" b="1" dirty="0" smtClean="0"/>
              <a:t>:</a:t>
            </a:r>
          </a:p>
          <a:p>
            <a:pPr marL="342900" indent="-342900">
              <a:lnSpc>
                <a:spcPts val="2800"/>
              </a:lnSpc>
            </a:pPr>
            <a:r>
              <a:rPr lang="ru-RU" sz="2000" dirty="0" err="1" smtClean="0"/>
              <a:t>Публічне</a:t>
            </a:r>
            <a:r>
              <a:rPr lang="ru-RU" sz="2000" dirty="0" smtClean="0"/>
              <a:t> </a:t>
            </a:r>
            <a:r>
              <a:rPr lang="ru-RU" sz="2000" b="1" dirty="0" err="1" smtClean="0">
                <a:solidFill>
                  <a:srgbClr val="CC0000"/>
                </a:solidFill>
              </a:rPr>
              <a:t>визначення</a:t>
            </a:r>
            <a:r>
              <a:rPr lang="ru-RU" sz="2000" b="1" dirty="0" smtClean="0">
                <a:solidFill>
                  <a:srgbClr val="CC0000"/>
                </a:solidFill>
              </a:rPr>
              <a:t> </a:t>
            </a:r>
            <a:r>
              <a:rPr lang="ru-RU" sz="2000" b="1" dirty="0" err="1" smtClean="0">
                <a:solidFill>
                  <a:srgbClr val="CC0000"/>
                </a:solidFill>
              </a:rPr>
              <a:t>розміру</a:t>
            </a:r>
            <a:r>
              <a:rPr lang="ru-RU" sz="2000" b="1" dirty="0" smtClean="0">
                <a:solidFill>
                  <a:srgbClr val="CC0000"/>
                </a:solidFill>
              </a:rPr>
              <a:t> </a:t>
            </a:r>
            <a:r>
              <a:rPr lang="ru-RU" sz="2000" b="1" dirty="0" err="1" smtClean="0">
                <a:solidFill>
                  <a:srgbClr val="CC0000"/>
                </a:solidFill>
              </a:rPr>
              <a:t>бюджетних</a:t>
            </a:r>
            <a:r>
              <a:rPr lang="ru-RU" sz="2000" b="1" dirty="0" smtClean="0">
                <a:solidFill>
                  <a:srgbClr val="CC0000"/>
                </a:solidFill>
              </a:rPr>
              <a:t> </a:t>
            </a:r>
            <a:r>
              <a:rPr lang="ru-RU" sz="2000" b="1" dirty="0" err="1" smtClean="0">
                <a:solidFill>
                  <a:srgbClr val="CC0000"/>
                </a:solidFill>
              </a:rPr>
              <a:t>витрат</a:t>
            </a:r>
            <a:r>
              <a:rPr lang="ru-RU" sz="2000" b="1" dirty="0" smtClean="0">
                <a:solidFill>
                  <a:srgbClr val="CC0000"/>
                </a:solidFill>
              </a:rPr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регулювання</a:t>
            </a:r>
            <a:r>
              <a:rPr lang="ru-RU" sz="2000" dirty="0" smtClean="0"/>
              <a:t> – як </a:t>
            </a:r>
            <a:r>
              <a:rPr lang="ru-RU" sz="2000" dirty="0" err="1" smtClean="0"/>
              <a:t>складова</a:t>
            </a:r>
            <a:r>
              <a:rPr lang="ru-RU" sz="2000" dirty="0" smtClean="0"/>
              <a:t> принципу </a:t>
            </a:r>
            <a:r>
              <a:rPr lang="ru-RU" sz="2000" dirty="0" err="1" smtClean="0"/>
              <a:t>прозорості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endParaRPr lang="ru-RU" sz="2000" dirty="0" smtClean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47800" y="2286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spc="-20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Розрахунок витрат суб’єктів малого підприємництва на виконання вимог регулювання</a:t>
            </a:r>
            <a:endParaRPr kumimoji="0" lang="uk-UA" sz="1600" b="1" i="0" u="none" strike="noStrike" cap="none" spc="-20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1377059"/>
          <a:ext cx="9143999" cy="5303517"/>
        </p:xfrm>
        <a:graphic>
          <a:graphicData uri="http://schemas.openxmlformats.org/drawingml/2006/table">
            <a:tbl>
              <a:tblPr/>
              <a:tblGrid>
                <a:gridCol w="477078"/>
                <a:gridCol w="3498574"/>
                <a:gridCol w="2988321"/>
                <a:gridCol w="2180026"/>
              </a:tblGrid>
              <a:tr h="5181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№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+mn-lt"/>
                          <a:ea typeface="Calibri"/>
                          <a:cs typeface="Times New Roman"/>
                        </a:rPr>
                        <a:t>Показник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+mn-lt"/>
                          <a:ea typeface="Calibri"/>
                          <a:cs typeface="Times New Roman"/>
                        </a:rPr>
                        <a:t>Перший рік регулювання </a:t>
                      </a:r>
                      <a:r>
                        <a:rPr lang="uk-UA" sz="1600" i="1" dirty="0" smtClean="0">
                          <a:latin typeface="+mn-lt"/>
                          <a:ea typeface="Calibri"/>
                          <a:cs typeface="Times New Roman"/>
                        </a:rPr>
                        <a:t>(стартовий</a:t>
                      </a:r>
                      <a:r>
                        <a:rPr lang="uk-UA" sz="1600" i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i="1" dirty="0">
                          <a:latin typeface="+mn-lt"/>
                          <a:ea typeface="Calibri"/>
                          <a:cs typeface="Times New Roman"/>
                        </a:rPr>
                        <a:t>За п’ять років</a:t>
                      </a:r>
                      <a:endParaRPr lang="en-US" sz="1600" i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772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Оцінка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“прямих”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витрат суб’єктів малого підприємництва на виконання регулювання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дані рядка 8 пункту 3 цього додатка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дані рядка 8 пункту 3 цього додатка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Оцінка вартості адміністративних процедур для суб’єктів малого підприємництва щодо виконання регулювання та звітування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дані рядка 16 пункту 3 цього додатка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дані рядка 16 пункту 3 цього додатка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Сумарні витрати малого підприємництва на виконання запланованого  регулювання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 рядків 1 та 2 цієї таблиці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 рядків 1 та 2 цієї таблиці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Бюджетні витрати  на адміністрування регулювання суб’єктів малого підприємництва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дані з таблиці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“Бюджетні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витрати на адміністрування регулювання суб’єктів малого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підприємництва”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цього додатка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дані з таблиці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“Бюджетні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витрати на адміністрування регулювання суб’єктів малого </a:t>
                      </a:r>
                      <a:r>
                        <a:rPr lang="uk-UA" sz="1600" dirty="0" err="1">
                          <a:latin typeface="+mn-lt"/>
                          <a:ea typeface="Calibri"/>
                          <a:cs typeface="Times New Roman"/>
                        </a:rPr>
                        <a:t>підприємництва”</a:t>
                      </a: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 цього додатка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Сумарні витрати на виконання запланованого регулювання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 рядків 3 та 4 цієї таблиці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 рядків 3 та 4 цієї таблиці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81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Розрахунок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сумарних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суб’єктів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малого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підприємництва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виникають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регулювання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16764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 smtClean="0">
                <a:solidFill>
                  <a:srgbClr val="C00000"/>
                </a:solidFill>
              </a:rPr>
              <a:t>Р</a:t>
            </a:r>
            <a:r>
              <a:rPr lang="uk-UA" sz="2800" b="1" dirty="0" smtClean="0">
                <a:solidFill>
                  <a:srgbClr val="C00000"/>
                </a:solidFill>
              </a:rPr>
              <a:t>озрахунок </a:t>
            </a:r>
            <a:r>
              <a:rPr lang="uk-UA" sz="2800" b="1" dirty="0" smtClean="0">
                <a:solidFill>
                  <a:srgbClr val="C00000"/>
                </a:solidFill>
              </a:rPr>
              <a:t>витрат малого бізнесу </a:t>
            </a:r>
            <a:r>
              <a:rPr lang="uk-UA" sz="2800" b="1" dirty="0" smtClean="0">
                <a:solidFill>
                  <a:srgbClr val="C00000"/>
                </a:solidFill>
              </a:rPr>
              <a:t>на виконання вимог регулювання за М-Тестом виконується для прийняття рішення щодо застосування для </a:t>
            </a:r>
            <a:r>
              <a:rPr lang="uk-UA" sz="2800" b="1" dirty="0" err="1" smtClean="0">
                <a:solidFill>
                  <a:srgbClr val="C00000"/>
                </a:solidFill>
              </a:rPr>
              <a:t>суб</a:t>
            </a:r>
            <a:r>
              <a:rPr lang="en-US" sz="2800" b="1" dirty="0" smtClean="0">
                <a:solidFill>
                  <a:srgbClr val="C00000"/>
                </a:solidFill>
              </a:rPr>
              <a:t>’</a:t>
            </a:r>
            <a:r>
              <a:rPr lang="uk-UA" sz="2800" b="1" dirty="0" err="1" smtClean="0">
                <a:solidFill>
                  <a:srgbClr val="C00000"/>
                </a:solidFill>
              </a:rPr>
              <a:t>єктів</a:t>
            </a:r>
            <a:r>
              <a:rPr lang="uk-UA" sz="2800" b="1" dirty="0" smtClean="0">
                <a:solidFill>
                  <a:srgbClr val="C00000"/>
                </a:solidFill>
              </a:rPr>
              <a:t> малого бізнесу пом</a:t>
            </a:r>
            <a:r>
              <a:rPr lang="en-US" sz="2800" b="1" dirty="0" smtClean="0">
                <a:solidFill>
                  <a:srgbClr val="C00000"/>
                </a:solidFill>
              </a:rPr>
              <a:t>’</a:t>
            </a:r>
            <a:r>
              <a:rPr lang="uk-UA" sz="2800" b="1" dirty="0" err="1" smtClean="0">
                <a:solidFill>
                  <a:srgbClr val="C00000"/>
                </a:solidFill>
              </a:rPr>
              <a:t>якшувальних</a:t>
            </a:r>
            <a:r>
              <a:rPr lang="uk-UA" sz="2800" b="1" dirty="0" smtClean="0">
                <a:solidFill>
                  <a:srgbClr val="C00000"/>
                </a:solidFill>
              </a:rPr>
              <a:t> (</a:t>
            </a:r>
            <a:r>
              <a:rPr lang="uk-UA" sz="2800" b="1" dirty="0" err="1" smtClean="0">
                <a:solidFill>
                  <a:srgbClr val="C00000"/>
                </a:solidFill>
              </a:rPr>
              <a:t>корегуючих</a:t>
            </a:r>
            <a:r>
              <a:rPr lang="uk-UA" sz="2800" b="1" dirty="0" smtClean="0">
                <a:solidFill>
                  <a:srgbClr val="C00000"/>
                </a:solidFill>
              </a:rPr>
              <a:t>) заходів у </a:t>
            </a:r>
            <a:r>
              <a:rPr lang="uk-UA" sz="2800" b="1" dirty="0" err="1" smtClean="0">
                <a:solidFill>
                  <a:srgbClr val="C00000"/>
                </a:solidFill>
              </a:rPr>
              <a:t>т.ч</a:t>
            </a:r>
            <a:r>
              <a:rPr lang="uk-UA" sz="2800" b="1" dirty="0" smtClean="0">
                <a:solidFill>
                  <a:srgbClr val="C00000"/>
                </a:solidFill>
              </a:rPr>
              <a:t> шляхом перегляду норм регулювання для малого бізнесу задля зменшення вартості регулювання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524000"/>
            <a:ext cx="8153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b="1" dirty="0" smtClean="0"/>
              <a:t>5. Розроблення </a:t>
            </a:r>
            <a:r>
              <a:rPr lang="uk-UA" sz="2000" b="1" dirty="0" err="1" smtClean="0"/>
              <a:t>корегуючих</a:t>
            </a:r>
            <a:r>
              <a:rPr lang="uk-UA" sz="2000" b="1" dirty="0" smtClean="0"/>
              <a:t> (пом’якшувальних) заходів для малого підприємництва щодо запропонованого регулювання</a:t>
            </a:r>
          </a:p>
          <a:p>
            <a:endParaRPr lang="uk-UA" sz="2000" b="1" dirty="0" smtClean="0"/>
          </a:p>
          <a:p>
            <a:r>
              <a:rPr lang="uk-UA" sz="2000" dirty="0" smtClean="0"/>
              <a:t>На основі оцінки сумарних витрат малого підприємництва на виконання запланованого регулювання (за перший рік регулювання та за п’ять років) </a:t>
            </a:r>
            <a:r>
              <a:rPr lang="uk-UA" sz="2000" b="1" dirty="0" smtClean="0">
                <a:solidFill>
                  <a:srgbClr val="C00000"/>
                </a:solidFill>
              </a:rPr>
              <a:t>з метою вирівнювання питомої вартості адміністративного навантаження </a:t>
            </a:r>
            <a:r>
              <a:rPr lang="uk-UA" sz="2000" dirty="0" smtClean="0"/>
              <a:t>між суб’єктами великого, середнього та малого підприємництва пропонуються такі компенсаторні механізми (наприклад, зміна періодичності надання звітів для малого чи </a:t>
            </a:r>
            <a:r>
              <a:rPr lang="uk-UA" sz="2000" dirty="0" err="1" smtClean="0"/>
              <a:t>мікропідприємництва</a:t>
            </a:r>
            <a:r>
              <a:rPr lang="uk-UA" sz="2000" dirty="0" smtClean="0"/>
              <a:t>, поріг за розміром суб’єкта чи його розміром річного обороту для виключення з-під регулювання, запровадження інших компенсаторів) (</a:t>
            </a:r>
            <a:r>
              <a:rPr lang="uk-UA" sz="2000" i="1" dirty="0" smtClean="0"/>
              <a:t>опис та викладення уточнених норм регулювання</a:t>
            </a:r>
            <a:r>
              <a:rPr lang="uk-UA" sz="2000" dirty="0" smtClean="0"/>
              <a:t>): </a:t>
            </a:r>
          </a:p>
          <a:p>
            <a:r>
              <a:rPr lang="uk-UA" sz="2000" dirty="0" smtClean="0"/>
              <a:t>________________________________________________________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503484"/>
            <a:ext cx="8153400" cy="444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b="1" dirty="0" smtClean="0"/>
              <a:t>Мета </a:t>
            </a:r>
            <a:r>
              <a:rPr lang="uk-UA" sz="2400" b="1" dirty="0" err="1" smtClean="0"/>
              <a:t>корегуючих</a:t>
            </a:r>
            <a:r>
              <a:rPr lang="uk-UA" sz="2400" b="1" dirty="0" smtClean="0"/>
              <a:t> (пом’якшувальних) заходів : </a:t>
            </a:r>
          </a:p>
          <a:p>
            <a:r>
              <a:rPr lang="uk-UA" sz="2400" b="1" dirty="0" smtClean="0">
                <a:solidFill>
                  <a:srgbClr val="C00000"/>
                </a:solidFill>
              </a:rPr>
              <a:t>зменшити витрати малого бізнесу на регулювання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Методи корекції:</a:t>
            </a:r>
          </a:p>
          <a:p>
            <a:pPr>
              <a:lnSpc>
                <a:spcPts val="3200"/>
              </a:lnSpc>
            </a:pPr>
            <a:r>
              <a:rPr lang="uk-UA" sz="2400" dirty="0" smtClean="0"/>
              <a:t>а) виведення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єктів</a:t>
            </a:r>
            <a:r>
              <a:rPr lang="uk-UA" sz="2400" dirty="0" smtClean="0"/>
              <a:t> малого розміру з-під вимог регулювання;</a:t>
            </a:r>
          </a:p>
          <a:p>
            <a:pPr>
              <a:lnSpc>
                <a:spcPts val="3200"/>
              </a:lnSpc>
            </a:pPr>
            <a:r>
              <a:rPr lang="uk-UA" sz="2400" dirty="0" smtClean="0"/>
              <a:t>б) зменшення кількості звітів (збільшення періодів між звітами);</a:t>
            </a:r>
          </a:p>
          <a:p>
            <a:pPr>
              <a:lnSpc>
                <a:spcPts val="3200"/>
              </a:lnSpc>
            </a:pPr>
            <a:r>
              <a:rPr lang="uk-UA" sz="2400" dirty="0" smtClean="0"/>
              <a:t>в) перегляд предметної частини вимог регулювання для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єктів</a:t>
            </a:r>
            <a:r>
              <a:rPr lang="uk-UA" sz="2400" dirty="0" smtClean="0"/>
              <a:t> малого бізнесу;</a:t>
            </a:r>
          </a:p>
          <a:p>
            <a:pPr>
              <a:lnSpc>
                <a:spcPts val="3200"/>
              </a:lnSpc>
            </a:pPr>
            <a:r>
              <a:rPr lang="uk-UA" sz="2400" dirty="0" smtClean="0"/>
              <a:t>г) …..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12192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На </a:t>
            </a:r>
            <a:r>
              <a:rPr lang="ru-RU" sz="2000" dirty="0" err="1" smtClean="0"/>
              <a:t>основі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запропонованих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компенсаторів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суб’єктів</a:t>
            </a:r>
            <a:r>
              <a:rPr lang="ru-RU" sz="2000" dirty="0" smtClean="0"/>
              <a:t> малого </a:t>
            </a:r>
            <a:r>
              <a:rPr lang="ru-RU" sz="2000" dirty="0" err="1" smtClean="0"/>
              <a:t>підприємництва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проводиться повторна </a:t>
            </a:r>
            <a:r>
              <a:rPr lang="ru-RU" sz="2000" b="1" dirty="0" err="1" smtClean="0">
                <a:solidFill>
                  <a:srgbClr val="C00000"/>
                </a:solidFill>
              </a:rPr>
              <a:t>оцінка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err="1" smtClean="0"/>
              <a:t>витрат</a:t>
            </a:r>
            <a:r>
              <a:rPr lang="ru-RU" sz="2000" dirty="0" smtClean="0"/>
              <a:t> </a:t>
            </a:r>
            <a:r>
              <a:rPr lang="ru-RU" sz="2000" dirty="0" err="1" smtClean="0"/>
              <a:t>суб’єктів</a:t>
            </a:r>
            <a:r>
              <a:rPr lang="ru-RU" sz="2000" dirty="0" smtClean="0"/>
              <a:t> малого </a:t>
            </a:r>
            <a:r>
              <a:rPr lang="ru-RU" sz="2000" dirty="0" err="1" smtClean="0"/>
              <a:t>підприємництва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скорегованих</a:t>
            </a:r>
            <a:r>
              <a:rPr lang="ru-RU" sz="2000" dirty="0" smtClean="0"/>
              <a:t> процедур </a:t>
            </a:r>
            <a:r>
              <a:rPr lang="ru-RU" sz="2000" dirty="0" err="1" smtClean="0"/>
              <a:t>починаючи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пункту 2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додатка</a:t>
            </a:r>
            <a:r>
              <a:rPr lang="ru-RU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1000" y="2590800"/>
          <a:ext cx="8458199" cy="3539836"/>
        </p:xfrm>
        <a:graphic>
          <a:graphicData uri="http://schemas.openxmlformats.org/drawingml/2006/table">
            <a:tbl>
              <a:tblPr/>
              <a:tblGrid>
                <a:gridCol w="3880821"/>
                <a:gridCol w="2345551"/>
                <a:gridCol w="2231827"/>
              </a:tblGrid>
              <a:tr h="1905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Показник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Сумарні витрати малого підприємництва на виконання запланованого  регулювання за перший рік, гривень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Сумарні витрати малого підприємництва на виконання запланованого  регулювання </a:t>
                      </a:r>
                      <a:b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uk-UA" sz="1600" dirty="0">
                          <a:latin typeface="+mn-lt"/>
                          <a:ea typeface="Calibri"/>
                          <a:cs typeface="Times New Roman"/>
                        </a:rPr>
                        <a:t>за п’ять років, гривень</a:t>
                      </a:r>
                      <a:endParaRPr lang="en-US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Заплановане регулювання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Calibri"/>
                          <a:cs typeface="Times New Roman"/>
                        </a:rPr>
                        <a:t>За умов застосування компенсаторних механізмів для малого підприємництва</a:t>
                      </a:r>
                      <a:endParaRPr lang="en-US" sz="16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Сумарно: зміна вартості регулювання малого </a:t>
                      </a:r>
                      <a:r>
                        <a:rPr lang="uk-UA" sz="1600" b="1" dirty="0" err="1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підприємництва”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ДЖЕРЕЛА ДАНИХ: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800" y="1981200"/>
          <a:ext cx="8458200" cy="3283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6096000"/>
              </a:tblGrid>
              <a:tr h="1676400"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“ТВЕРДІ” ДАНІ</a:t>
                      </a:r>
                      <a:endParaRPr lang="en-US" sz="24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Офіційна статистика (Державна служба статистики)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</a:rPr>
                        <a:t>Статистика відомства (вимога</a:t>
                      </a:r>
                      <a:r>
                        <a:rPr lang="uk-UA" sz="2000" baseline="0" dirty="0" smtClean="0">
                          <a:solidFill>
                            <a:schemeClr val="tx1"/>
                          </a:solidFill>
                        </a:rPr>
                        <a:t> – відкритість)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2000" baseline="0" dirty="0" smtClean="0">
                          <a:solidFill>
                            <a:schemeClr val="tx1"/>
                          </a:solidFill>
                        </a:rPr>
                        <a:t>Розрахункові дані на основі статистики незалежних інституцій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3326">
                <a:tc>
                  <a:txBody>
                    <a:bodyPr/>
                    <a:lstStyle/>
                    <a:p>
                      <a:r>
                        <a:rPr lang="uk-UA" sz="2400" b="1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ЕКСПЕРТНІ ДАНІ</a:t>
                      </a:r>
                      <a:endParaRPr lang="en-US" sz="2400" b="1" kern="120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uk-UA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Опитування експертів та/або представників сектору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Прогнозні дані (екстраполяція)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uk-UA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Дані сторонніх незалежних інституцій </a:t>
                      </a:r>
                      <a:endParaRPr lang="en-US" sz="2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4864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u="sng" dirty="0" smtClean="0"/>
              <a:t>Примітка: </a:t>
            </a:r>
            <a:r>
              <a:rPr lang="uk-UA" sz="2000" dirty="0" smtClean="0"/>
              <a:t>зацікавлена особа має мати можливість знайти чи отримати ті ж самі дані .</a:t>
            </a:r>
          </a:p>
          <a:p>
            <a:r>
              <a:rPr lang="uk-UA" sz="2000" dirty="0" smtClean="0"/>
              <a:t>Бібліографічні посилання є </a:t>
            </a:r>
            <a:r>
              <a:rPr lang="uk-UA" sz="2000" dirty="0" err="1" smtClean="0"/>
              <a:t>обов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язковою</a:t>
            </a:r>
            <a:r>
              <a:rPr lang="uk-UA" sz="2000" dirty="0" smtClean="0"/>
              <a:t> вимогою.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4572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ПОРЯДОК РОЗРАХУНКУ ПО ПУНКТАХ М-ТЕСТУ: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1" y="1295400"/>
          <a:ext cx="9144001" cy="558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1"/>
                <a:gridCol w="2133600"/>
                <a:gridCol w="541020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>
                          <a:solidFill>
                            <a:srgbClr val="FF0000"/>
                          </a:solidFill>
                          <a:effectLst/>
                        </a:rPr>
                        <a:t>#</a:t>
                      </a:r>
                      <a:endParaRPr lang="en-US" sz="1400" b="0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ru-RU" sz="1400" b="0" i="1" dirty="0" err="1" smtClean="0">
                          <a:solidFill>
                            <a:srgbClr val="FF0000"/>
                          </a:solidFill>
                        </a:rPr>
                        <a:t>вхід</a:t>
                      </a:r>
                      <a:endParaRPr lang="en-US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lang="uk-UA" sz="1400" b="0" i="1" dirty="0" smtClean="0">
                          <a:solidFill>
                            <a:srgbClr val="FF0000"/>
                          </a:solidFill>
                        </a:rPr>
                        <a:t>результат</a:t>
                      </a:r>
                      <a:r>
                        <a:rPr lang="uk-UA" sz="1400" b="0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uk-UA" sz="1400" b="0" i="1" dirty="0" smtClean="0">
                          <a:solidFill>
                            <a:srgbClr val="FF0000"/>
                          </a:solidFill>
                        </a:rPr>
                        <a:t>та джерела</a:t>
                      </a:r>
                      <a:endParaRPr lang="en-US" sz="1400" b="0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6990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Консультації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регулювання. Перелік </a:t>
                      </a:r>
                      <a:r>
                        <a:rPr lang="uk-UA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бізнес-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uk-UA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управлі-нських</a:t>
                      </a: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процесів).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Уточнення переліку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Учасники консультацій надають потрібну інформацію (формат опитування).  Необхідною є верифікація інформації. 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6990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Оцінка розміру сектору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Розмір сектору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Статистична інформація / або експертна оцінка розміру сектору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6990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3-1. Розрахунок. Прямі витрати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Перелік бізнес-процесів у МБ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 5…7 експертів для остаточного контролю щодо переліку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оцінки витрат по кожному з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(кількість та грошовий вимір). Роздрібні ціни.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3-2. Розрахунок. Адміністративні витрати МБ.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Перелік бізнес-процесів у МБ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 5…7 експертів для остаточного контролю щодо переліку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оцінки витрат по кожному з </a:t>
                      </a:r>
                      <a:r>
                        <a:rPr lang="uk-UA" sz="1600" b="1" kern="1200" dirty="0" err="1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підпроцесів</a:t>
                      </a: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(час і грошовий вимір). 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765">
                <a:tc>
                  <a:txBody>
                    <a:bodyPr/>
                    <a:lstStyle/>
                    <a:p>
                      <a:pPr marL="0" indent="0"/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3-3. Розрахунок. Адміністративні витрати орган.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Перелік управлінських процесів.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Оцінка. Запит до відомства (час і ранг службовця).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765">
                <a:tc>
                  <a:txBody>
                    <a:bodyPr/>
                    <a:lstStyle/>
                    <a:p>
                      <a:r>
                        <a:rPr lang="uk-UA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Корекція</a:t>
                      </a:r>
                      <a:endParaRPr lang="en-US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регулювання. Вартість регулювання для МБ.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uk-UA" sz="16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Рішення щодо застосування корекції. Розрахунок для скорегованих норм. </a:t>
                      </a:r>
                      <a:endParaRPr lang="en-US" sz="1600" b="1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-32000" contrast="61000"/>
          </a:blip>
          <a:srcRect/>
          <a:stretch>
            <a:fillRect/>
          </a:stretch>
        </p:blipFill>
        <p:spPr bwMode="auto">
          <a:xfrm>
            <a:off x="1676400" y="1295400"/>
            <a:ext cx="718236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77800" dist="101600" dir="6120000" sx="103000" sy="103000" algn="tl" rotWithShape="0">
              <a:prstClr val="black">
                <a:alpha val="75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6" y="1322696"/>
            <a:ext cx="153876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6388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Чим </a:t>
            </a:r>
            <a:r>
              <a:rPr lang="uk-UA" sz="2400" b="1" dirty="0" smtClean="0">
                <a:solidFill>
                  <a:srgbClr val="C00000"/>
                </a:solidFill>
              </a:rPr>
              <a:t>менше за розміром </a:t>
            </a:r>
            <a:r>
              <a:rPr lang="uk-UA" sz="2400" b="1" dirty="0" err="1" smtClean="0">
                <a:solidFill>
                  <a:srgbClr val="C00000"/>
                </a:solidFill>
              </a:rPr>
              <a:t>суб</a:t>
            </a:r>
            <a:r>
              <a:rPr lang="en-US" sz="2400" b="1" dirty="0" smtClean="0">
                <a:solidFill>
                  <a:srgbClr val="C00000"/>
                </a:solidFill>
              </a:rPr>
              <a:t>’</a:t>
            </a:r>
            <a:r>
              <a:rPr lang="uk-UA" sz="2400" b="1" dirty="0" err="1" smtClean="0">
                <a:solidFill>
                  <a:srgbClr val="C00000"/>
                </a:solidFill>
              </a:rPr>
              <a:t>єкт</a:t>
            </a:r>
            <a:r>
              <a:rPr lang="uk-UA" sz="2400" b="1" dirty="0" smtClean="0">
                <a:solidFill>
                  <a:srgbClr val="C00000"/>
                </a:solidFill>
              </a:rPr>
              <a:t> бізнесу, тим дорожче для нього виконувати регулювання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524000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Метод стандартних витрат – не є точним методом, тому висока точність даних не є ознакою точності розрахунку.</a:t>
            </a:r>
          </a:p>
          <a:p>
            <a:endParaRPr lang="uk-UA" sz="3200" dirty="0" smtClean="0"/>
          </a:p>
          <a:p>
            <a:r>
              <a:rPr lang="uk-UA" sz="3200" dirty="0" smtClean="0"/>
              <a:t>Ключ до М-Тесту – детальний та коректний розподіл на </a:t>
            </a:r>
            <a:r>
              <a:rPr lang="uk-UA" sz="3200" dirty="0" err="1" smtClean="0"/>
              <a:t>підпроцеси</a:t>
            </a:r>
            <a:r>
              <a:rPr lang="uk-UA" sz="3200" dirty="0" smtClean="0"/>
              <a:t>, які мають бути виконані малим бізнесом.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2590800"/>
            <a:ext cx="5562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uk-UA" sz="44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ЗАСТОСУВАННЯ </a:t>
            </a:r>
          </a:p>
          <a:p>
            <a:pPr algn="r"/>
            <a:r>
              <a:rPr lang="uk-UA" sz="4400" b="1" dirty="0" smtClean="0"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М-ТЕСТУ</a:t>
            </a:r>
            <a:endParaRPr lang="en-US" sz="4400" b="1" dirty="0">
              <a:solidFill>
                <a:schemeClr val="tx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0600" y="1600200"/>
          <a:ext cx="7223760" cy="3781215"/>
        </p:xfrm>
        <a:graphic>
          <a:graphicData uri="http://schemas.openxmlformats.org/drawingml/2006/table">
            <a:tbl>
              <a:tblPr/>
              <a:tblGrid>
                <a:gridCol w="5194512"/>
                <a:gridCol w="2029248"/>
              </a:tblGrid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Річний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обсяг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реалізації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ФОП,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млн.грн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230’418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зайнятих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у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осіб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2’814’500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робочих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годин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2010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рік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2’000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одиниць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1’805’118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Розрахункова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lang="uk-UA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юдино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години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грн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 формула: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(п1/п2)/п3 )</a:t>
                      </a:r>
                      <a:endParaRPr lang="ru-RU" sz="2000" b="0" i="1" u="none" strike="noStrike" dirty="0">
                        <a:solidFill>
                          <a:srgbClr val="0070C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витрат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людино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/годин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ФОП на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перехід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КВЕД 2005-КВЕД 2010, годин</a:t>
                      </a:r>
                    </a:p>
                    <a:p>
                      <a:pPr marL="182880"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??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СУМА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млн.грн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адміністративної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процедури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 формула: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(п5*п6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п4 )</a:t>
                      </a:r>
                      <a:endParaRPr lang="ru-RU" sz="2000" b="0" i="1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??</a:t>
                      </a:r>
                      <a:endParaRPr lang="en-US" sz="2800" b="1" i="0" u="none" strike="noStrike" dirty="0" smtClean="0">
                        <a:solidFill>
                          <a:srgbClr val="C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277504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</a:rPr>
              <a:t>ПРИКЛАД </a:t>
            </a: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ОЦІНКИ ВАРТОСТІ АДМІНІСТРАТИВНОЇ ПРОЦЕДУРИ ПЕРЕХОДУ ДЛЯ ФОПІВ З КВЕД:2005 НА КВЕД:2010</a:t>
            </a:r>
          </a:p>
          <a:p>
            <a:pPr>
              <a:lnSpc>
                <a:spcPts val="23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ЗА МОДЕЛЛЮ СТАНДАРТНИХ ВИТРАТ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5562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Примітка: пункти 1 – 4 є </a:t>
            </a:r>
            <a:r>
              <a:rPr lang="uk-UA" i="1" dirty="0" err="1" smtClean="0"/>
              <a:t>“твердими”</a:t>
            </a:r>
            <a:r>
              <a:rPr lang="uk-UA" i="1" dirty="0" smtClean="0"/>
              <a:t> статистичними даними, пункт 6 є оціночним (критична точка) </a:t>
            </a:r>
            <a:endParaRPr lang="en-US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371600"/>
          <a:ext cx="9144000" cy="4876800"/>
        </p:xfrm>
        <a:graphic>
          <a:graphicData uri="http://schemas.openxmlformats.org/drawingml/2006/table">
            <a:tbl>
              <a:tblPr/>
              <a:tblGrid>
                <a:gridCol w="3388766"/>
                <a:gridCol w="5755234"/>
              </a:tblGrid>
              <a:tr h="65024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2Б) ОЦІНКА ВАРТОСТІ АДМІНІСТРАТИВНИХ ПРОЦЕДУР СУБ’ЄКТІВ МАЛОГО БІЗНЕСУ ЩОДО ВИКОНАННЯ РЕГУЛЮВАННЯ ТА ЗВІТУВАННЯ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6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2Б1. Витрати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часу на отримання інформації про  регуляторний акт, отримання необхідних форм та заявок. 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0.5 години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Пошук тексту наказу №457, тексту ЗУ про державну реєстрацію, таблиць відповідності між КВЕД-2005 та КВЕД-2010, методичних рекомендацій по заповненню форми ф.1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(уточнення – текст наказу Наказ Державного комітету України з питань технічного регулювання та споживчої політики «Про затвердження та скасування національних класифікаторів» від 11.10.2010 № 457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відсутний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Інтернет-сайті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Верховної Ради України 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http://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www.rada.gov.ua),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що збільшує витрати часу на його знаходження і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вимагає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застосування суб’єктом малого бізнесу додаткових контрольних процедур)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269543"/>
          <a:ext cx="9144000" cy="6244046"/>
        </p:xfrm>
        <a:graphic>
          <a:graphicData uri="http://schemas.openxmlformats.org/drawingml/2006/table">
            <a:tbl>
              <a:tblPr/>
              <a:tblGrid>
                <a:gridCol w="3388765"/>
                <a:gridCol w="5755235"/>
              </a:tblGrid>
              <a:tr h="36302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2Б) ОЦІНКА ВАРТОСТІ АДМІНІСТРАТИВНИХ ПРОЦЕДУР СУБ’ЄКТІВ МАЛОГО БІЗНЕСУ ЩОДО ВИКОНАННЯ РЕГУЛЮВАННЯ ТА ЗВІТУВАННЯ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7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2Б2. Процедури організації виконання вимог  регуляторного акта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7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розробку та впровадження внутрішніх для суб’єкта малого бізнесу процедур на впровадження вимог  регуляторного акта. 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 для підприємств малого бізнесу (юридичні особи) –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 години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 для фізичних осіб-підприємців – 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0.1 години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т.ч. визначення та організація у суб’єкта малого бізнесу, хто буде відповідальний за виконання вимог регуляції.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2Б3. Процедури офіційного звітування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5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отримання інформації про звіт щодо  регуляторного акта, отримання необхідних форм та визначення органу, що приймає звіти, та місця звітності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 1 година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Знаходження бланку реєстрової картки форми ф.1, уточнення місце розташування та робочих годин прийому у відповідному територіальному підрозділі державної реєстраційної служби, уточнення процедур подання інформації до державного реєстратора (черга за записом, «жива» черга, …). Уточнення особливостей заповнення ф.1 для даного територіального підрозділу державної реєстраційної служби.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219200"/>
          <a:ext cx="9144000" cy="5488578"/>
        </p:xfrm>
        <a:graphic>
          <a:graphicData uri="http://schemas.openxmlformats.org/drawingml/2006/table">
            <a:tbl>
              <a:tblPr/>
              <a:tblGrid>
                <a:gridCol w="3388766"/>
                <a:gridCol w="5755234"/>
              </a:tblGrid>
              <a:tr h="33672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2Б) ОЦІНКА ВАРТОСТІ АДМІНІСТРАТИВНИХ ПРОЦЕДУР СУБ’ЄКТІВ МАЛОГО БІЗНЕСУ ЩОДО ВИКОНАННЯ РЕГУЛЮВАННЯ ТА ЗВІТУВАННЯ</a:t>
                      </a:r>
                      <a:endParaRPr lang="en-US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9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заповнення звітних форм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Оціночно:  0.5 години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Визначення видів діяльності за КВЕД-2010 та заповнення бланку реєстрової картки форми ф.1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27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передачу звітних форм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(окремо за засобами передачі інформації з оцінкою кількості суб’єктів, що користуються цими формами засобів, – окремо електронна звітність, </a:t>
                      </a:r>
                      <a:r>
                        <a:rPr lang="uk-UA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звітність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до органу, поштовим зв’язком тощо)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Оціночно</a:t>
                      </a: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 2 години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 у т.ч. час безпосередньо державного реєстратора на внесення інформації до реєстраційної картки суб’єкта господарювання – 0.15 години {10 хвилин})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Фізична передача форми ф.1 до державного реєстратора у відповідному територіальному підрозділі державної реєстраційної служби, включаючи середній час на переміщення з офісу суб’єкта господарювання до відповідного територіального підрозділу державної реєстраційної служби та зворотній шлях, чергу та час безпосередньо державного реєстратора на внесення інформації до реєстраційної картки суб’єкта господарювання.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0" y="1295400"/>
          <a:ext cx="9144000" cy="4648199"/>
        </p:xfrm>
        <a:graphic>
          <a:graphicData uri="http://schemas.openxmlformats.org/drawingml/2006/table">
            <a:tbl>
              <a:tblPr/>
              <a:tblGrid>
                <a:gridCol w="3388766"/>
                <a:gridCol w="5755234"/>
              </a:tblGrid>
              <a:tr h="41186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2Б) ОЦІНКА ВАРТОСТІ АДМІНІСТРАТИВНИХ ПРОЦЕДУР СУБ’ЄКТІВ МАЛОГО БІЗНЕСУ ЩОДО ВИКОНАННЯ РЕГУЛЮВАННЯ ТА ЗВІТУВАННЯ</a:t>
                      </a: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605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2Б4. Процедури суб’єкта щодо забезпечення процесу перевірок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(які проводяться державними органами контролю/нагляду)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Витрати часу на забезпечення процесу перевірок 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(які проводяться державними органами контролю/нагляду)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Відсутні (перевірка відбувається під час внесення державним реєстратором інформації до реєстраційної картки суб’єкта господарювання – окремі процедури перевірку відсутні)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2Б5. Інші процедури </a:t>
                      </a:r>
                      <a:r>
                        <a:rPr lang="uk-UA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(необхідно уточнити):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---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УСЬОГО ВИТРАТИ ЧАСУ суб’єктів малого бізнесу на адміністративні процедури виконання регулювання</a:t>
                      </a:r>
                      <a:endParaRPr lang="en-US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А) для підприємств малого бізнесу (юридичні особи) – </a:t>
                      </a: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4.5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години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Б) для фізичних осіб-підприємців – </a:t>
                      </a:r>
                      <a:r>
                        <a:rPr lang="uk-UA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r>
                        <a:rPr lang="uk-UA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години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0600" y="1600200"/>
          <a:ext cx="7223760" cy="3781215"/>
        </p:xfrm>
        <a:graphic>
          <a:graphicData uri="http://schemas.openxmlformats.org/drawingml/2006/table">
            <a:tbl>
              <a:tblPr/>
              <a:tblGrid>
                <a:gridCol w="5194512"/>
                <a:gridCol w="2029248"/>
              </a:tblGrid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Річний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обсяг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реалізації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ФОП,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baseline="0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млн.грн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230’418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зайнятих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у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осіб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2’814’500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робочих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годин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2010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рік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2’000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888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одиниць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1’805’118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Розрахункова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</a:t>
                      </a:r>
                      <a:r>
                        <a:rPr lang="uk-UA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юдино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години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ФОП,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грн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 формула: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(п1/п2)/п3 )</a:t>
                      </a:r>
                      <a:endParaRPr lang="ru-RU" sz="2000" b="0" i="1" u="none" strike="noStrike" dirty="0">
                        <a:solidFill>
                          <a:srgbClr val="0070C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Оцінка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витрат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людино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/годин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ФОП на </a:t>
                      </a:r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перехід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КВЕД 2005-КВЕД 2010, годин</a:t>
                      </a:r>
                    </a:p>
                    <a:p>
                      <a:pPr marL="182880" algn="l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en-US" sz="2800" b="1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="1" i="0" u="none" strike="noStrike" dirty="0" smtClean="0">
                          <a:solidFill>
                            <a:srgbClr val="C0000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.1</a:t>
                      </a:r>
                      <a:endParaRPr lang="en-US" sz="2800" b="1" i="0" u="none" strike="noStrike" dirty="0">
                        <a:solidFill>
                          <a:srgbClr val="C00000"/>
                        </a:solidFill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69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СУМА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млн.грн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адміністративної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0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процедури</a:t>
                      </a:r>
                      <a:r>
                        <a:rPr lang="ru-RU" sz="2000" b="0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 формула: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 =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(п5*п6</a:t>
                      </a:r>
                      <a:r>
                        <a:rPr lang="ru-RU" sz="2000" b="0" i="1" u="none" strike="noStrike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2000" b="0" i="1" u="none" strike="noStrike" dirty="0" smtClean="0">
                          <a:solidFill>
                            <a:srgbClr val="0070C0"/>
                          </a:solidFill>
                          <a:latin typeface="Calibri" pitchFamily="34" charset="0"/>
                          <a:cs typeface="Times New Roman" pitchFamily="18" charset="0"/>
                        </a:rPr>
                        <a:t>п4 )</a:t>
                      </a:r>
                      <a:endParaRPr lang="ru-RU" sz="2000" b="0" i="1" u="none" strike="noStrike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algn="ctr" fontAlgn="b"/>
                      <a:r>
                        <a:rPr lang="ru-RU" sz="2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302</a:t>
                      </a:r>
                      <a:r>
                        <a:rPr lang="uk-UA" sz="2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  <a:cs typeface="Times New Roman" pitchFamily="18" charset="0"/>
                        </a:rPr>
                        <a:t>.7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7800" y="277504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</a:rPr>
              <a:t>ПРИКЛАД </a:t>
            </a: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ОЦІНКИ ВАРТОСТІ АДМІНІСТРАТИВНОЇ ПРОЦЕДУРИ ПЕРЕХОДУ ДЛЯ ФОПІВ З КВЕД:2005 НА КВЕД:2010</a:t>
            </a:r>
          </a:p>
          <a:p>
            <a:pPr>
              <a:lnSpc>
                <a:spcPts val="2300"/>
              </a:lnSpc>
            </a:pPr>
            <a:r>
              <a:rPr lang="uk-UA" sz="2000" b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ЗА МОДЕЛЛЮ СТАНДАРТНИХ ВИТРАТ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5791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Примітка: пункти 1 – 4 є </a:t>
            </a:r>
            <a:r>
              <a:rPr lang="uk-UA" i="1" dirty="0" err="1" smtClean="0"/>
              <a:t>“твердими”</a:t>
            </a:r>
            <a:r>
              <a:rPr lang="uk-UA" i="1" dirty="0" smtClean="0"/>
              <a:t> статистичними даними, пункт 6 є оціночним (критична точка) </a:t>
            </a:r>
            <a:endParaRPr lang="en-US" i="1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2192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/>
              <a:t>ПРИКЛАД :</a:t>
            </a:r>
          </a:p>
          <a:p>
            <a:endParaRPr lang="uk-UA" sz="1200" dirty="0" smtClean="0"/>
          </a:p>
          <a:p>
            <a:r>
              <a:rPr lang="uk-UA" sz="2400" dirty="0" smtClean="0"/>
              <a:t>З 15 вересня 2015 року Державне казначейство України замінило всі розрахункові рахунки для сплати ЄСВ…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3164681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 smtClean="0">
                <a:solidFill>
                  <a:srgbClr val="C00000"/>
                </a:solidFill>
              </a:rPr>
              <a:t>Схема розрахунку</a:t>
            </a:r>
            <a:r>
              <a:rPr lang="es-ES" sz="2400" u="sng" dirty="0" smtClean="0">
                <a:solidFill>
                  <a:srgbClr val="C00000"/>
                </a:solidFill>
              </a:rPr>
              <a:t> </a:t>
            </a:r>
            <a:r>
              <a:rPr lang="uk-UA" sz="2400" u="sng" dirty="0" smtClean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AutoNum type="arabicParenR"/>
            </a:pPr>
            <a:r>
              <a:rPr lang="uk-UA" sz="2400" dirty="0" smtClean="0">
                <a:solidFill>
                  <a:srgbClr val="C00000"/>
                </a:solidFill>
              </a:rPr>
              <a:t>Вартість людино/години для </a:t>
            </a:r>
            <a:r>
              <a:rPr lang="uk-UA" sz="2400" dirty="0" err="1" smtClean="0">
                <a:solidFill>
                  <a:srgbClr val="C00000"/>
                </a:solidFill>
              </a:rPr>
              <a:t>ФОП</a:t>
            </a:r>
            <a:endParaRPr lang="uk-UA" sz="2400" dirty="0" smtClean="0">
              <a:solidFill>
                <a:srgbClr val="C00000"/>
              </a:solidFill>
            </a:endParaRPr>
          </a:p>
          <a:p>
            <a:pPr marL="342900" indent="-342900">
              <a:buAutoNum type="arabicParenR"/>
            </a:pPr>
            <a:r>
              <a:rPr lang="uk-UA" sz="2400" dirty="0" smtClean="0">
                <a:solidFill>
                  <a:srgbClr val="C00000"/>
                </a:solidFill>
              </a:rPr>
              <a:t>Витрати часу на визначення номерів рахунків</a:t>
            </a:r>
          </a:p>
          <a:p>
            <a:pPr marL="342900" indent="-342900">
              <a:buAutoNum type="arabicParenR"/>
            </a:pPr>
            <a:r>
              <a:rPr lang="uk-UA" sz="2400" dirty="0" smtClean="0">
                <a:solidFill>
                  <a:srgbClr val="C00000"/>
                </a:solidFill>
              </a:rPr>
              <a:t>СУМА - ПРЯМІ ВИТРАТИ</a:t>
            </a:r>
          </a:p>
          <a:p>
            <a:pPr marL="342900" indent="-342900">
              <a:buAutoNum type="arabicParenR"/>
            </a:pPr>
            <a:r>
              <a:rPr lang="uk-UA" sz="2400" b="1" i="1" dirty="0" smtClean="0">
                <a:solidFill>
                  <a:srgbClr val="C00000"/>
                </a:solidFill>
              </a:rPr>
              <a:t>Оцінка РИЗИКІВ </a:t>
            </a:r>
            <a:r>
              <a:rPr lang="uk-UA" sz="2400" dirty="0" smtClean="0">
                <a:solidFill>
                  <a:srgbClr val="C00000"/>
                </a:solidFill>
              </a:rPr>
              <a:t>(не знає, що рахунки змінились; неправильно визначив номер рахунку – Казначейство Не Повертає Гроші, Що Надійшли   -- Звідки </a:t>
            </a:r>
            <a:r>
              <a:rPr lang="uk-UA" sz="2400" dirty="0" err="1" smtClean="0">
                <a:solidFill>
                  <a:srgbClr val="C00000"/>
                </a:solidFill>
              </a:rPr>
              <a:t>ФОП</a:t>
            </a:r>
            <a:r>
              <a:rPr lang="uk-UA" sz="2400" dirty="0" smtClean="0">
                <a:solidFill>
                  <a:srgbClr val="C00000"/>
                </a:solidFill>
              </a:rPr>
              <a:t> буде знати про помилку?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ПРИКЛАД :</a:t>
            </a:r>
          </a:p>
          <a:p>
            <a:endParaRPr lang="uk-UA" sz="2400" dirty="0" smtClean="0"/>
          </a:p>
          <a:p>
            <a:r>
              <a:rPr lang="ru-RU" sz="2400" dirty="0" err="1" smtClean="0"/>
              <a:t>Пропону</a:t>
            </a:r>
            <a:r>
              <a:rPr lang="uk-UA" sz="2400" dirty="0" err="1" smtClean="0"/>
              <a:t>ється</a:t>
            </a:r>
            <a:r>
              <a:rPr lang="uk-UA" sz="2400" dirty="0" smtClean="0"/>
              <a:t> на митниці при перетині кордону (імпорт) дати можливість </a:t>
            </a:r>
            <a:r>
              <a:rPr lang="uk-UA" sz="2400" dirty="0" err="1" smtClean="0"/>
              <a:t>суб</a:t>
            </a:r>
            <a:r>
              <a:rPr lang="es-ES" sz="2400" dirty="0" smtClean="0"/>
              <a:t>´</a:t>
            </a:r>
            <a:r>
              <a:rPr lang="uk-UA" sz="2400" dirty="0" err="1" smtClean="0"/>
              <a:t>єкту</a:t>
            </a:r>
            <a:r>
              <a:rPr lang="uk-UA" sz="2400" dirty="0" smtClean="0"/>
              <a:t> господарювання обирати: надати сертифікат походження у паперовому вигляді або надати </a:t>
            </a:r>
            <a:r>
              <a:rPr lang="uk-UA" sz="2400" dirty="0" err="1" smtClean="0"/>
              <a:t>інтернет-адресу</a:t>
            </a:r>
            <a:r>
              <a:rPr lang="uk-UA" sz="2400" dirty="0" smtClean="0"/>
              <a:t>, де цей сертифікат знаходиться…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272677"/>
            <a:ext cx="7010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Схема розрахунку</a:t>
            </a:r>
            <a:r>
              <a:rPr lang="es-ES" sz="2400" dirty="0" smtClean="0"/>
              <a:t> </a:t>
            </a:r>
            <a:r>
              <a:rPr lang="uk-UA" sz="2400" dirty="0" smtClean="0"/>
              <a:t>:</a:t>
            </a:r>
          </a:p>
          <a:p>
            <a:r>
              <a:rPr lang="uk-UA" sz="2400" dirty="0" smtClean="0">
                <a:solidFill>
                  <a:srgbClr val="FF0000"/>
                </a:solidFill>
              </a:rPr>
              <a:t>…………………………………………………………</a:t>
            </a:r>
          </a:p>
          <a:p>
            <a:pPr marL="342900" indent="-342900">
              <a:buAutoNum type="arabicParenR"/>
            </a:pPr>
            <a:r>
              <a:rPr lang="uk-UA" sz="2400" dirty="0" smtClean="0">
                <a:solidFill>
                  <a:srgbClr val="C00000"/>
                </a:solidFill>
              </a:rPr>
              <a:t>А це взагалі регуляторний акт?</a:t>
            </a:r>
          </a:p>
          <a:p>
            <a:pPr marL="342900" indent="-342900">
              <a:buAutoNum type="arabicParenR"/>
            </a:pPr>
            <a:r>
              <a:rPr lang="uk-UA" sz="2400" dirty="0" smtClean="0">
                <a:solidFill>
                  <a:srgbClr val="C00000"/>
                </a:solidFill>
              </a:rPr>
              <a:t>Чи є наявними </a:t>
            </a:r>
            <a:r>
              <a:rPr lang="uk-UA" sz="2400" dirty="0" err="1" smtClean="0">
                <a:solidFill>
                  <a:srgbClr val="C00000"/>
                </a:solidFill>
              </a:rPr>
              <a:t>“зобов</a:t>
            </a:r>
            <a:r>
              <a:rPr lang="es-ES" sz="2400" dirty="0" smtClean="0">
                <a:solidFill>
                  <a:srgbClr val="C00000"/>
                </a:solidFill>
              </a:rPr>
              <a:t>´</a:t>
            </a:r>
            <a:r>
              <a:rPr lang="ru-RU" sz="2400" dirty="0" err="1" smtClean="0">
                <a:solidFill>
                  <a:srgbClr val="C00000"/>
                </a:solidFill>
              </a:rPr>
              <a:t>язальн</a:t>
            </a:r>
            <a:r>
              <a:rPr lang="uk-UA" sz="2400" dirty="0" smtClean="0">
                <a:solidFill>
                  <a:srgbClr val="C00000"/>
                </a:solidFill>
              </a:rPr>
              <a:t>і </a:t>
            </a:r>
            <a:r>
              <a:rPr lang="uk-UA" sz="2400" dirty="0" err="1" smtClean="0">
                <a:solidFill>
                  <a:srgbClr val="C00000"/>
                </a:solidFill>
              </a:rPr>
              <a:t>норми”</a:t>
            </a:r>
            <a:r>
              <a:rPr lang="uk-UA" sz="2400" dirty="0" smtClean="0">
                <a:solidFill>
                  <a:srgbClr val="C00000"/>
                </a:solidFill>
              </a:rPr>
              <a:t>?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uk-UA" sz="2400" dirty="0" smtClean="0">
              <a:solidFill>
                <a:srgbClr val="C00000"/>
              </a:solidFill>
            </a:endParaRPr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52400" y="1905000"/>
          <a:ext cx="381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40944" y="1211240"/>
            <a:ext cx="834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КІЛЬКІСТЬ </a:t>
            </a:r>
            <a:r>
              <a:rPr lang="uk-UA" sz="2000" b="1" dirty="0" err="1" smtClean="0"/>
              <a:t>СУБ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ЄКТІВ ГОСПОДАРЮВАННЯ</a:t>
            </a:r>
          </a:p>
          <a:p>
            <a:pPr algn="ctr"/>
            <a:r>
              <a:rPr lang="uk-UA" sz="1600" dirty="0" smtClean="0"/>
              <a:t>(за даними Державної служби статистики України)</a:t>
            </a:r>
            <a:endParaRPr lang="en-US" sz="16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495800" y="1905000"/>
          <a:ext cx="3810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ОСОБЛИВОСТІ М-ТЕСТУ ДЛЯ РІЗНИХ ТИПІВ ПРОЕКТІВ РЕГУЛЯТОРНИХ АКТІВ: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2438400"/>
          <a:ext cx="84582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1295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i="1" dirty="0" smtClean="0"/>
                        <a:t>1)</a:t>
                      </a:r>
                      <a:r>
                        <a:rPr lang="uk-UA" sz="2400" i="1" baseline="0" dirty="0" smtClean="0"/>
                        <a:t> </a:t>
                      </a:r>
                      <a:r>
                        <a:rPr lang="uk-UA" sz="2400" i="1" dirty="0" smtClean="0"/>
                        <a:t>Акт, що запроваджує </a:t>
                      </a:r>
                      <a:r>
                        <a:rPr lang="uk-UA" sz="2400" i="1" dirty="0" err="1" smtClean="0"/>
                        <a:t>“нове</a:t>
                      </a:r>
                      <a:r>
                        <a:rPr lang="uk-UA" sz="2400" i="1" dirty="0" smtClean="0"/>
                        <a:t> </a:t>
                      </a:r>
                      <a:r>
                        <a:rPr lang="uk-UA" sz="2400" i="1" dirty="0" err="1" smtClean="0"/>
                        <a:t>регулювання”</a:t>
                      </a:r>
                      <a:endParaRPr lang="uk-UA" sz="2400" i="1" dirty="0" smtClean="0"/>
                    </a:p>
                    <a:p>
                      <a:pPr algn="ctr"/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i="1" dirty="0" smtClean="0"/>
                        <a:t>2) Акт, що вносить зміни до існуючого регулювання</a:t>
                      </a:r>
                      <a:endParaRPr lang="en-US" sz="24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Розрахунок вартості регулювання та на основі нього</a:t>
                      </a:r>
                      <a:r>
                        <a:rPr lang="uk-UA" sz="2400" baseline="0" dirty="0" smtClean="0"/>
                        <a:t> + консультацій з бізнес-середовищем –</a:t>
                      </a:r>
                      <a:r>
                        <a:rPr lang="en-US" sz="2400" baseline="0" dirty="0" smtClean="0"/>
                        <a:t>&gt;</a:t>
                      </a:r>
                      <a:r>
                        <a:rPr lang="uk-UA" sz="2400" baseline="0" dirty="0" smtClean="0"/>
                        <a:t> розробка компенсаторів для МП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Розрахунок вартості регулювання в існуючій моделі</a:t>
                      </a:r>
                      <a:r>
                        <a:rPr lang="uk-UA" sz="2400" baseline="0" dirty="0" smtClean="0"/>
                        <a:t> регулювання та розрахунок за умови змін, що пропонуються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5734050"/>
            <a:ext cx="609600" cy="52070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5908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800000"/>
                </a:solidFill>
              </a:rPr>
              <a:t>Розрахунок </a:t>
            </a:r>
            <a:r>
              <a:rPr lang="uk-UA" sz="3200" dirty="0" err="1" smtClean="0">
                <a:solidFill>
                  <a:srgbClr val="800000"/>
                </a:solidFill>
              </a:rPr>
              <a:t>АРВ</a:t>
            </a:r>
            <a:r>
              <a:rPr lang="uk-UA" sz="3200" dirty="0" smtClean="0">
                <a:solidFill>
                  <a:srgbClr val="800000"/>
                </a:solidFill>
              </a:rPr>
              <a:t> та М-Тесту має завершувати розробку регуляторного акту чи розробка регуляторного акту відбувається на основі такого розрахунку ?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1981200"/>
            <a:ext cx="5715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ДЯКУЮ ЗА УВАГУ</a:t>
            </a: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!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sz="2400" dirty="0">
              <a:latin typeface="Calibri" pitchFamily="34" charset="0"/>
            </a:endParaRPr>
          </a:p>
          <a:p>
            <a:r>
              <a:rPr lang="uk-UA" sz="2400" dirty="0" smtClean="0">
                <a:latin typeface="Calibri" pitchFamily="34" charset="0"/>
              </a:rPr>
              <a:t>Дмитро </a:t>
            </a:r>
            <a:r>
              <a:rPr lang="uk-UA" sz="2400" dirty="0" err="1" smtClean="0">
                <a:latin typeface="Calibri" pitchFamily="34" charset="0"/>
              </a:rPr>
              <a:t>Ляпін</a:t>
            </a:r>
            <a:endParaRPr lang="uk-UA" sz="2400" dirty="0" smtClean="0">
              <a:latin typeface="Calibri" pitchFamily="34" charset="0"/>
            </a:endParaRPr>
          </a:p>
          <a:p>
            <a:r>
              <a:rPr lang="uk-UA" sz="2400" dirty="0" err="1" smtClean="0">
                <a:latin typeface="Calibri" pitchFamily="34" charset="0"/>
              </a:rPr>
              <a:t>ст.науковий</a:t>
            </a:r>
            <a:r>
              <a:rPr lang="uk-UA" sz="2400" dirty="0" smtClean="0">
                <a:latin typeface="Calibri" pitchFamily="34" charset="0"/>
              </a:rPr>
              <a:t> співробітник Національного інституту стратегічних досліджень</a:t>
            </a:r>
          </a:p>
          <a:p>
            <a:endParaRPr lang="uk-UA" sz="2400" dirty="0" smtClean="0">
              <a:latin typeface="Calibri" pitchFamily="34" charset="0"/>
            </a:endParaRPr>
          </a:p>
          <a:p>
            <a:r>
              <a:rPr lang="uk-UA" sz="2400" dirty="0" smtClean="0">
                <a:latin typeface="Calibri" pitchFamily="34" charset="0"/>
              </a:rPr>
              <a:t>(044) 229-5997</a:t>
            </a:r>
          </a:p>
          <a:p>
            <a:r>
              <a:rPr lang="es-ES" sz="2400" dirty="0" smtClean="0">
                <a:latin typeface="Calibri" pitchFamily="34" charset="0"/>
              </a:rPr>
              <a:t>dmitry.</a:t>
            </a:r>
            <a:r>
              <a:rPr lang="uk-UA" sz="2400" dirty="0" err="1" smtClean="0">
                <a:latin typeface="Calibri" pitchFamily="34" charset="0"/>
              </a:rPr>
              <a:t>lyapin</a:t>
            </a:r>
            <a:r>
              <a:rPr lang="uk-UA" sz="2400" dirty="0" smtClean="0">
                <a:latin typeface="Calibri" pitchFamily="34" charset="0"/>
              </a:rPr>
              <a:t>@</a:t>
            </a:r>
            <a:r>
              <a:rPr lang="es-ES" sz="2400" dirty="0" smtClean="0">
                <a:latin typeface="Calibri" pitchFamily="34" charset="0"/>
              </a:rPr>
              <a:t>gmail.com</a:t>
            </a:r>
            <a:endParaRPr lang="uk-UA" sz="2400" dirty="0">
              <a:latin typeface="Calibri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04800" y="1314736"/>
            <a:ext cx="8686800" cy="707886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/>
              <a:t>ЧАСТКА</a:t>
            </a:r>
            <a:r>
              <a:rPr lang="en-US" sz="2000" b="1" dirty="0" smtClean="0"/>
              <a:t> SME </a:t>
            </a:r>
            <a:r>
              <a:rPr lang="ru-RU" sz="2000" b="1" dirty="0" smtClean="0"/>
              <a:t> </a:t>
            </a:r>
            <a:r>
              <a:rPr lang="ru-RU" sz="2000" b="1" dirty="0" smtClean="0"/>
              <a:t>В ОБСЯГУ РЕАЛІЗОВАНОЇ ПРОДУКЦІЇ (</a:t>
            </a:r>
            <a:r>
              <a:rPr lang="ru-RU" sz="2000" b="1" dirty="0" err="1" smtClean="0"/>
              <a:t>товарів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робіт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послуг</a:t>
            </a:r>
            <a:r>
              <a:rPr lang="ru-RU" sz="2000" b="1" dirty="0" smtClean="0"/>
              <a:t>)</a:t>
            </a:r>
            <a:r>
              <a:rPr lang="ru-RU" sz="2000" dirty="0" smtClean="0"/>
              <a:t>,</a:t>
            </a:r>
            <a:r>
              <a:rPr lang="ru-RU" sz="2000" b="1" dirty="0" smtClean="0"/>
              <a:t> </a:t>
            </a:r>
            <a:r>
              <a:rPr lang="ru-RU" sz="2000" dirty="0" err="1" smtClean="0"/>
              <a:t>д</a:t>
            </a:r>
            <a:r>
              <a:rPr lang="uk-UA" sz="2000" dirty="0" smtClean="0"/>
              <a:t>ані Державної служби статистики України</a:t>
            </a:r>
            <a:endParaRPr lang="en-US" sz="2000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33400" y="2209800"/>
          <a:ext cx="8153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28600" y="1371600"/>
          <a:ext cx="43719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53000" y="1828800"/>
            <a:ext cx="3886200" cy="36625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ЩОДО </a:t>
            </a:r>
            <a:r>
              <a:rPr lang="ru-RU" sz="2000" b="1" dirty="0" smtClean="0"/>
              <a:t>ЗБОРУ ПОДАТКІВ І ЗБОРІВ (ОБОВ'ЯЗКОВИХ ПЛАТЕЖІВ)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ДО ЗВЕДЕНОГО БЮДЖЕТУ УКРАЇНИ</a:t>
            </a:r>
          </a:p>
          <a:p>
            <a:pPr algn="ctr"/>
            <a:endParaRPr lang="uk-UA" sz="2000" b="1" dirty="0" smtClean="0"/>
          </a:p>
          <a:p>
            <a:pPr algn="ctr"/>
            <a:r>
              <a:rPr lang="uk-UA" sz="2000" b="1" dirty="0" smtClean="0"/>
              <a:t>ЗА РОЗМІРАМИ </a:t>
            </a:r>
            <a:r>
              <a:rPr lang="uk-UA" sz="2000" b="1" dirty="0" err="1" smtClean="0"/>
              <a:t>СУБ</a:t>
            </a:r>
            <a:r>
              <a:rPr lang="en-US" sz="2000" b="1" dirty="0" smtClean="0"/>
              <a:t>’</a:t>
            </a:r>
            <a:r>
              <a:rPr lang="uk-UA" sz="2000" b="1" dirty="0" smtClean="0"/>
              <a:t>ЄКТІВ ГОСПОДАРЮВАННЯ</a:t>
            </a:r>
          </a:p>
          <a:p>
            <a:pPr algn="ctr"/>
            <a:endParaRPr lang="uk-UA" sz="2000" b="1" dirty="0" smtClean="0"/>
          </a:p>
          <a:p>
            <a:pPr algn="ctr"/>
            <a:r>
              <a:rPr lang="uk-UA" sz="1600" dirty="0" smtClean="0"/>
              <a:t>(за даними Державної Фіскальної Служби України)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81000" y="1600200"/>
          <a:ext cx="7848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1905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КІЛЬКІСТЬ ЗАЙНЯТИХ</a:t>
            </a:r>
            <a:r>
              <a:rPr lang="ru-RU" b="1" dirty="0" smtClean="0"/>
              <a:t>, </a:t>
            </a:r>
            <a:r>
              <a:rPr lang="ru-RU" b="1" dirty="0" smtClean="0"/>
              <a:t>%</a:t>
            </a:r>
            <a:endParaRPr lang="uk-UA" b="1" dirty="0" smtClean="0"/>
          </a:p>
          <a:p>
            <a:pPr algn="ctr"/>
            <a:r>
              <a:rPr lang="uk-UA" sz="1600" dirty="0" smtClean="0"/>
              <a:t>(за даними Державної служби статистики України)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DC4E3F9-6414-4A66-BDE7-1167DA39EB6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67400" y="267237"/>
            <a:ext cx="280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М-Тест як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складова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АРВ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8001000" cy="4524315"/>
          </a:xfrm>
          <a:prstGeom prst="rect">
            <a:avLst/>
          </a:prstGeom>
          <a:solidFill>
            <a:prstClr val="white">
              <a:alpha val="80000"/>
            </a:prstClr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МСП (агрегат -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єкти</a:t>
            </a:r>
            <a:r>
              <a:rPr lang="uk-UA" sz="2400" dirty="0" smtClean="0"/>
              <a:t> малого і середнього підприємництва) в Україні стабільно формують більше 70% податкових надходжень до Зведеного бюджету України та більше 60% надходжень Податку на додану вартість.</a:t>
            </a:r>
          </a:p>
          <a:p>
            <a:r>
              <a:rPr lang="uk-UA" sz="2400" dirty="0" smtClean="0"/>
              <a:t>МСП в Україні забезпечують робочими місцями більше 80% працюючих у </a:t>
            </a:r>
            <a:r>
              <a:rPr lang="uk-UA" sz="2400" dirty="0" err="1" smtClean="0"/>
              <a:t>суб</a:t>
            </a:r>
            <a:r>
              <a:rPr lang="en-US" sz="2400" dirty="0" smtClean="0"/>
              <a:t>’</a:t>
            </a:r>
            <a:r>
              <a:rPr lang="uk-UA" sz="2400" dirty="0" err="1" smtClean="0"/>
              <a:t>єктів</a:t>
            </a:r>
            <a:r>
              <a:rPr lang="uk-UA" sz="2400" dirty="0" smtClean="0"/>
              <a:t> господарювання та більше 60% обсягу реалізації.</a:t>
            </a:r>
          </a:p>
          <a:p>
            <a:endParaRPr lang="uk-UA" sz="2400" dirty="0" smtClean="0"/>
          </a:p>
          <a:p>
            <a:r>
              <a:rPr lang="uk-UA" sz="2400" b="1" dirty="0" smtClean="0"/>
              <a:t>МСП - (</a:t>
            </a:r>
            <a:r>
              <a:rPr lang="uk-UA" sz="2400" b="1" dirty="0" err="1" smtClean="0"/>
              <a:t>суб</a:t>
            </a:r>
            <a:r>
              <a:rPr lang="en-US" sz="2400" b="1" dirty="0" smtClean="0"/>
              <a:t>’</a:t>
            </a:r>
            <a:r>
              <a:rPr lang="uk-UA" sz="2400" b="1" dirty="0" err="1" smtClean="0"/>
              <a:t>єкти</a:t>
            </a:r>
            <a:r>
              <a:rPr lang="uk-UA" sz="2400" b="1" dirty="0" smtClean="0"/>
              <a:t> малого і середнього підприємництва) - становлять хребет національної економіки України.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B0E2FF"/>
      </a:lt1>
      <a:dk2>
        <a:srgbClr val="1B6491"/>
      </a:dk2>
      <a:lt2>
        <a:srgbClr val="B2B2B2"/>
      </a:lt2>
      <a:accent1>
        <a:srgbClr val="1E9EE7"/>
      </a:accent1>
      <a:accent2>
        <a:srgbClr val="3173E9"/>
      </a:accent2>
      <a:accent3>
        <a:srgbClr val="D4EEFF"/>
      </a:accent3>
      <a:accent4>
        <a:srgbClr val="000000"/>
      </a:accent4>
      <a:accent5>
        <a:srgbClr val="ABCCF1"/>
      </a:accent5>
      <a:accent6>
        <a:srgbClr val="2B68D3"/>
      </a:accent6>
      <a:hlink>
        <a:srgbClr val="18699C"/>
      </a:hlink>
      <a:folHlink>
        <a:srgbClr val="144FB8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B0E2FF"/>
        </a:lt1>
        <a:dk2>
          <a:srgbClr val="1B6491"/>
        </a:dk2>
        <a:lt2>
          <a:srgbClr val="B2B2B2"/>
        </a:lt2>
        <a:accent1>
          <a:srgbClr val="1E9EE7"/>
        </a:accent1>
        <a:accent2>
          <a:srgbClr val="3173E9"/>
        </a:accent2>
        <a:accent3>
          <a:srgbClr val="D4EEFF"/>
        </a:accent3>
        <a:accent4>
          <a:srgbClr val="000000"/>
        </a:accent4>
        <a:accent5>
          <a:srgbClr val="ABCCF1"/>
        </a:accent5>
        <a:accent6>
          <a:srgbClr val="2B68D3"/>
        </a:accent6>
        <a:hlink>
          <a:srgbClr val="18699C"/>
        </a:hlink>
        <a:folHlink>
          <a:srgbClr val="144F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B0E2FF"/>
        </a:lt1>
        <a:dk2>
          <a:srgbClr val="1B6491"/>
        </a:dk2>
        <a:lt2>
          <a:srgbClr val="B2B2B2"/>
        </a:lt2>
        <a:accent1>
          <a:srgbClr val="0DA543"/>
        </a:accent1>
        <a:accent2>
          <a:srgbClr val="2E54B7"/>
        </a:accent2>
        <a:accent3>
          <a:srgbClr val="D4EEFF"/>
        </a:accent3>
        <a:accent4>
          <a:srgbClr val="000000"/>
        </a:accent4>
        <a:accent5>
          <a:srgbClr val="AACFB0"/>
        </a:accent5>
        <a:accent6>
          <a:srgbClr val="294BA6"/>
        </a:accent6>
        <a:hlink>
          <a:srgbClr val="636A16"/>
        </a:hlink>
        <a:folHlink>
          <a:srgbClr val="0061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B0E2FF"/>
        </a:lt1>
        <a:dk2>
          <a:srgbClr val="1B6491"/>
        </a:dk2>
        <a:lt2>
          <a:srgbClr val="B2B2B2"/>
        </a:lt2>
        <a:accent1>
          <a:srgbClr val="B37500"/>
        </a:accent1>
        <a:accent2>
          <a:srgbClr val="0071B3"/>
        </a:accent2>
        <a:accent3>
          <a:srgbClr val="D4EEFF"/>
        </a:accent3>
        <a:accent4>
          <a:srgbClr val="000000"/>
        </a:accent4>
        <a:accent5>
          <a:srgbClr val="D6BDAA"/>
        </a:accent5>
        <a:accent6>
          <a:srgbClr val="0066A2"/>
        </a:accent6>
        <a:hlink>
          <a:srgbClr val="806E00"/>
        </a:hlink>
        <a:folHlink>
          <a:srgbClr val="9034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B0E2FF"/>
        </a:lt1>
        <a:dk2>
          <a:srgbClr val="1B6491"/>
        </a:dk2>
        <a:lt2>
          <a:srgbClr val="B2B2B2"/>
        </a:lt2>
        <a:accent1>
          <a:srgbClr val="929900"/>
        </a:accent1>
        <a:accent2>
          <a:srgbClr val="B35D19"/>
        </a:accent2>
        <a:accent3>
          <a:srgbClr val="D4EEFF"/>
        </a:accent3>
        <a:accent4>
          <a:srgbClr val="000000"/>
        </a:accent4>
        <a:accent5>
          <a:srgbClr val="C7CAAA"/>
        </a:accent5>
        <a:accent6>
          <a:srgbClr val="A25316"/>
        </a:accent6>
        <a:hlink>
          <a:srgbClr val="005180"/>
        </a:hlink>
        <a:folHlink>
          <a:srgbClr val="6E30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1B6491"/>
        </a:dk2>
        <a:lt2>
          <a:srgbClr val="B2B2B2"/>
        </a:lt2>
        <a:accent1>
          <a:srgbClr val="1E9EE7"/>
        </a:accent1>
        <a:accent2>
          <a:srgbClr val="3173E9"/>
        </a:accent2>
        <a:accent3>
          <a:srgbClr val="FFFFFF"/>
        </a:accent3>
        <a:accent4>
          <a:srgbClr val="000000"/>
        </a:accent4>
        <a:accent5>
          <a:srgbClr val="ABCCF1"/>
        </a:accent5>
        <a:accent6>
          <a:srgbClr val="2B68D3"/>
        </a:accent6>
        <a:hlink>
          <a:srgbClr val="18699C"/>
        </a:hlink>
        <a:folHlink>
          <a:srgbClr val="144F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1B6491"/>
        </a:dk2>
        <a:lt2>
          <a:srgbClr val="B2B2B2"/>
        </a:lt2>
        <a:accent1>
          <a:srgbClr val="0DA543"/>
        </a:accent1>
        <a:accent2>
          <a:srgbClr val="2E54B7"/>
        </a:accent2>
        <a:accent3>
          <a:srgbClr val="FFFFFF"/>
        </a:accent3>
        <a:accent4>
          <a:srgbClr val="000000"/>
        </a:accent4>
        <a:accent5>
          <a:srgbClr val="AACFB0"/>
        </a:accent5>
        <a:accent6>
          <a:srgbClr val="294BA6"/>
        </a:accent6>
        <a:hlink>
          <a:srgbClr val="636A16"/>
        </a:hlink>
        <a:folHlink>
          <a:srgbClr val="0061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1B6491"/>
        </a:dk2>
        <a:lt2>
          <a:srgbClr val="B2B2B2"/>
        </a:lt2>
        <a:accent1>
          <a:srgbClr val="B37500"/>
        </a:accent1>
        <a:accent2>
          <a:srgbClr val="0071B3"/>
        </a:accent2>
        <a:accent3>
          <a:srgbClr val="FFFFFF"/>
        </a:accent3>
        <a:accent4>
          <a:srgbClr val="000000"/>
        </a:accent4>
        <a:accent5>
          <a:srgbClr val="D6BDAA"/>
        </a:accent5>
        <a:accent6>
          <a:srgbClr val="0066A2"/>
        </a:accent6>
        <a:hlink>
          <a:srgbClr val="806E00"/>
        </a:hlink>
        <a:folHlink>
          <a:srgbClr val="9034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1B6491"/>
        </a:dk2>
        <a:lt2>
          <a:srgbClr val="B2B2B2"/>
        </a:lt2>
        <a:accent1>
          <a:srgbClr val="929900"/>
        </a:accent1>
        <a:accent2>
          <a:srgbClr val="B35D19"/>
        </a:accent2>
        <a:accent3>
          <a:srgbClr val="FFFFFF"/>
        </a:accent3>
        <a:accent4>
          <a:srgbClr val="000000"/>
        </a:accent4>
        <a:accent5>
          <a:srgbClr val="C7CAAA"/>
        </a:accent5>
        <a:accent6>
          <a:srgbClr val="A25316"/>
        </a:accent6>
        <a:hlink>
          <a:srgbClr val="005180"/>
        </a:hlink>
        <a:folHlink>
          <a:srgbClr val="6E30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D3D3D3"/>
      </a:lt1>
      <a:dk2>
        <a:srgbClr val="474747"/>
      </a:dk2>
      <a:lt2>
        <a:srgbClr val="B2B2B2"/>
      </a:lt2>
      <a:accent1>
        <a:srgbClr val="007C96"/>
      </a:accent1>
      <a:accent2>
        <a:srgbClr val="2365A9"/>
      </a:accent2>
      <a:accent3>
        <a:srgbClr val="E6E6E6"/>
      </a:accent3>
      <a:accent4>
        <a:srgbClr val="000000"/>
      </a:accent4>
      <a:accent5>
        <a:srgbClr val="AABFC9"/>
      </a:accent5>
      <a:accent6>
        <a:srgbClr val="1F5B99"/>
      </a:accent6>
      <a:hlink>
        <a:srgbClr val="3F6B74"/>
      </a:hlink>
      <a:folHlink>
        <a:srgbClr val="1E5994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D3D3D3"/>
        </a:lt1>
        <a:dk2>
          <a:srgbClr val="474747"/>
        </a:dk2>
        <a:lt2>
          <a:srgbClr val="B2B2B2"/>
        </a:lt2>
        <a:accent1>
          <a:srgbClr val="007C96"/>
        </a:accent1>
        <a:accent2>
          <a:srgbClr val="2365A9"/>
        </a:accent2>
        <a:accent3>
          <a:srgbClr val="E6E6E6"/>
        </a:accent3>
        <a:accent4>
          <a:srgbClr val="000000"/>
        </a:accent4>
        <a:accent5>
          <a:srgbClr val="AABFC9"/>
        </a:accent5>
        <a:accent6>
          <a:srgbClr val="1F5B99"/>
        </a:accent6>
        <a:hlink>
          <a:srgbClr val="3F6B74"/>
        </a:hlink>
        <a:folHlink>
          <a:srgbClr val="1E59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D3D3D3"/>
        </a:lt1>
        <a:dk2>
          <a:srgbClr val="474747"/>
        </a:dk2>
        <a:lt2>
          <a:srgbClr val="B2B2B2"/>
        </a:lt2>
        <a:accent1>
          <a:srgbClr val="297C96"/>
        </a:accent1>
        <a:accent2>
          <a:srgbClr val="648449"/>
        </a:accent2>
        <a:accent3>
          <a:srgbClr val="E6E6E6"/>
        </a:accent3>
        <a:accent4>
          <a:srgbClr val="000000"/>
        </a:accent4>
        <a:accent5>
          <a:srgbClr val="ACBFC9"/>
        </a:accent5>
        <a:accent6>
          <a:srgbClr val="5A7741"/>
        </a:accent6>
        <a:hlink>
          <a:srgbClr val="3B6DB2"/>
        </a:hlink>
        <a:folHlink>
          <a:srgbClr val="5251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D3D3D3"/>
        </a:lt1>
        <a:dk2>
          <a:srgbClr val="474747"/>
        </a:dk2>
        <a:lt2>
          <a:srgbClr val="B2B2B2"/>
        </a:lt2>
        <a:accent1>
          <a:srgbClr val="898937"/>
        </a:accent1>
        <a:accent2>
          <a:srgbClr val="297C96"/>
        </a:accent2>
        <a:accent3>
          <a:srgbClr val="E6E6E6"/>
        </a:accent3>
        <a:accent4>
          <a:srgbClr val="000000"/>
        </a:accent4>
        <a:accent5>
          <a:srgbClr val="C4C4AE"/>
        </a:accent5>
        <a:accent6>
          <a:srgbClr val="247087"/>
        </a:accent6>
        <a:hlink>
          <a:srgbClr val="896736"/>
        </a:hlink>
        <a:folHlink>
          <a:srgbClr val="7C43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3D3D3"/>
        </a:lt1>
        <a:dk2>
          <a:srgbClr val="474747"/>
        </a:dk2>
        <a:lt2>
          <a:srgbClr val="B2B2B2"/>
        </a:lt2>
        <a:accent1>
          <a:srgbClr val="9B5E3E"/>
        </a:accent1>
        <a:accent2>
          <a:srgbClr val="848422"/>
        </a:accent2>
        <a:accent3>
          <a:srgbClr val="E6E6E6"/>
        </a:accent3>
        <a:accent4>
          <a:srgbClr val="000000"/>
        </a:accent4>
        <a:accent5>
          <a:srgbClr val="CBB6AF"/>
        </a:accent5>
        <a:accent6>
          <a:srgbClr val="77771E"/>
        </a:accent6>
        <a:hlink>
          <a:srgbClr val="297C96"/>
        </a:hlink>
        <a:folHlink>
          <a:srgbClr val="6342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474747"/>
        </a:dk2>
        <a:lt2>
          <a:srgbClr val="B2B2B2"/>
        </a:lt2>
        <a:accent1>
          <a:srgbClr val="007C96"/>
        </a:accent1>
        <a:accent2>
          <a:srgbClr val="2365A9"/>
        </a:accent2>
        <a:accent3>
          <a:srgbClr val="FFFFFF"/>
        </a:accent3>
        <a:accent4>
          <a:srgbClr val="000000"/>
        </a:accent4>
        <a:accent5>
          <a:srgbClr val="AABFC9"/>
        </a:accent5>
        <a:accent6>
          <a:srgbClr val="1F5B99"/>
        </a:accent6>
        <a:hlink>
          <a:srgbClr val="3F6B74"/>
        </a:hlink>
        <a:folHlink>
          <a:srgbClr val="1E59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474747"/>
        </a:dk2>
        <a:lt2>
          <a:srgbClr val="B2B2B2"/>
        </a:lt2>
        <a:accent1>
          <a:srgbClr val="297C96"/>
        </a:accent1>
        <a:accent2>
          <a:srgbClr val="648449"/>
        </a:accent2>
        <a:accent3>
          <a:srgbClr val="FFFFFF"/>
        </a:accent3>
        <a:accent4>
          <a:srgbClr val="000000"/>
        </a:accent4>
        <a:accent5>
          <a:srgbClr val="ACBFC9"/>
        </a:accent5>
        <a:accent6>
          <a:srgbClr val="5A7741"/>
        </a:accent6>
        <a:hlink>
          <a:srgbClr val="3B6DB2"/>
        </a:hlink>
        <a:folHlink>
          <a:srgbClr val="5251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474747"/>
        </a:dk2>
        <a:lt2>
          <a:srgbClr val="B2B2B2"/>
        </a:lt2>
        <a:accent1>
          <a:srgbClr val="898937"/>
        </a:accent1>
        <a:accent2>
          <a:srgbClr val="297C96"/>
        </a:accent2>
        <a:accent3>
          <a:srgbClr val="FFFFFF"/>
        </a:accent3>
        <a:accent4>
          <a:srgbClr val="000000"/>
        </a:accent4>
        <a:accent5>
          <a:srgbClr val="C4C4AE"/>
        </a:accent5>
        <a:accent6>
          <a:srgbClr val="247087"/>
        </a:accent6>
        <a:hlink>
          <a:srgbClr val="896736"/>
        </a:hlink>
        <a:folHlink>
          <a:srgbClr val="7C43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474747"/>
        </a:dk2>
        <a:lt2>
          <a:srgbClr val="B2B2B2"/>
        </a:lt2>
        <a:accent1>
          <a:srgbClr val="9B5E3E"/>
        </a:accent1>
        <a:accent2>
          <a:srgbClr val="848422"/>
        </a:accent2>
        <a:accent3>
          <a:srgbClr val="FFFFFF"/>
        </a:accent3>
        <a:accent4>
          <a:srgbClr val="000000"/>
        </a:accent4>
        <a:accent5>
          <a:srgbClr val="CBB6AF"/>
        </a:accent5>
        <a:accent6>
          <a:srgbClr val="77771E"/>
        </a:accent6>
        <a:hlink>
          <a:srgbClr val="297C96"/>
        </a:hlink>
        <a:folHlink>
          <a:srgbClr val="6342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01017510">
  <a:themeElements>
    <a:clrScheme name="01017510 11">
      <a:dk1>
        <a:srgbClr val="005A58"/>
      </a:dk1>
      <a:lt1>
        <a:srgbClr val="FFFFFF"/>
      </a:lt1>
      <a:dk2>
        <a:srgbClr val="4BB7B7"/>
      </a:dk2>
      <a:lt2>
        <a:srgbClr val="99CCFF"/>
      </a:lt2>
      <a:accent1>
        <a:srgbClr val="586F9E"/>
      </a:accent1>
      <a:accent2>
        <a:srgbClr val="4A24A8"/>
      </a:accent2>
      <a:accent3>
        <a:srgbClr val="B1D8D8"/>
      </a:accent3>
      <a:accent4>
        <a:srgbClr val="DADADA"/>
      </a:accent4>
      <a:accent5>
        <a:srgbClr val="B4BBCC"/>
      </a:accent5>
      <a:accent6>
        <a:srgbClr val="422098"/>
      </a:accent6>
      <a:hlink>
        <a:srgbClr val="CCECFF"/>
      </a:hlink>
      <a:folHlink>
        <a:srgbClr val="B2B2B2"/>
      </a:folHlink>
    </a:clrScheme>
    <a:fontScheme name="01017510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17510 1">
        <a:dk1>
          <a:srgbClr val="5C1F00"/>
        </a:dk1>
        <a:lt1>
          <a:srgbClr val="FFFFFF"/>
        </a:lt1>
        <a:dk2>
          <a:srgbClr val="E55555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F0B4B4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2">
        <a:dk1>
          <a:srgbClr val="2D2015"/>
        </a:dk1>
        <a:lt1>
          <a:srgbClr val="FFFFFF"/>
        </a:lt1>
        <a:dk2>
          <a:srgbClr val="9C8D6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CBC5B8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ADBA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3">
        <a:dk1>
          <a:srgbClr val="C0C0C0"/>
        </a:dk1>
        <a:lt1>
          <a:srgbClr val="FFFFFF"/>
        </a:lt1>
        <a:dk2>
          <a:srgbClr val="000000"/>
        </a:dk2>
        <a:lt2>
          <a:srgbClr val="333333"/>
        </a:lt2>
        <a:accent1>
          <a:srgbClr val="5F5F5F"/>
        </a:accent1>
        <a:accent2>
          <a:srgbClr val="DDDDDD"/>
        </a:accent2>
        <a:accent3>
          <a:srgbClr val="FFFFFF"/>
        </a:accent3>
        <a:accent4>
          <a:srgbClr val="A4A4A4"/>
        </a:accent4>
        <a:accent5>
          <a:srgbClr val="B6B6B6"/>
        </a:accent5>
        <a:accent6>
          <a:srgbClr val="C8C8C8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510 4">
        <a:dk1>
          <a:srgbClr val="003366"/>
        </a:dk1>
        <a:lt1>
          <a:srgbClr val="FFFFFF"/>
        </a:lt1>
        <a:dk2>
          <a:srgbClr val="42A5F0"/>
        </a:dk2>
        <a:lt2>
          <a:srgbClr val="3399FF"/>
        </a:lt2>
        <a:accent1>
          <a:srgbClr val="4880B8"/>
        </a:accent1>
        <a:accent2>
          <a:srgbClr val="00B000"/>
        </a:accent2>
        <a:accent3>
          <a:srgbClr val="B0CFF6"/>
        </a:accent3>
        <a:accent4>
          <a:srgbClr val="DADADA"/>
        </a:accent4>
        <a:accent5>
          <a:srgbClr val="B1C0D8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5">
        <a:dk1>
          <a:srgbClr val="336699"/>
        </a:dk1>
        <a:lt1>
          <a:srgbClr val="FFFFFF"/>
        </a:lt1>
        <a:dk2>
          <a:srgbClr val="DDDDDD"/>
        </a:dk2>
        <a:lt2>
          <a:srgbClr val="B2C8D8"/>
        </a:lt2>
        <a:accent1>
          <a:srgbClr val="1F62C5"/>
        </a:accent1>
        <a:accent2>
          <a:srgbClr val="468A4B"/>
        </a:accent2>
        <a:accent3>
          <a:srgbClr val="EBEBEB"/>
        </a:accent3>
        <a:accent4>
          <a:srgbClr val="DADADA"/>
        </a:accent4>
        <a:accent5>
          <a:srgbClr val="ABB7DF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6">
        <a:dk1>
          <a:srgbClr val="777777"/>
        </a:dk1>
        <a:lt1>
          <a:srgbClr val="FFFFFF"/>
        </a:lt1>
        <a:dk2>
          <a:srgbClr val="ABADA1"/>
        </a:dk2>
        <a:lt2>
          <a:srgbClr val="C2C2BA"/>
        </a:lt2>
        <a:accent1>
          <a:srgbClr val="909082"/>
        </a:accent1>
        <a:accent2>
          <a:srgbClr val="809EA8"/>
        </a:accent2>
        <a:accent3>
          <a:srgbClr val="D2D3CD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7">
        <a:dk1>
          <a:srgbClr val="3E3E5C"/>
        </a:dk1>
        <a:lt1>
          <a:srgbClr val="FFFFFF"/>
        </a:lt1>
        <a:dk2>
          <a:srgbClr val="BABBD2"/>
        </a:dk2>
        <a:lt2>
          <a:srgbClr val="B2B2B2"/>
        </a:lt2>
        <a:accent1>
          <a:srgbClr val="787682"/>
        </a:accent1>
        <a:accent2>
          <a:srgbClr val="6699FF"/>
        </a:accent2>
        <a:accent3>
          <a:srgbClr val="D9DAE5"/>
        </a:accent3>
        <a:accent4>
          <a:srgbClr val="DADADA"/>
        </a:accent4>
        <a:accent5>
          <a:srgbClr val="BEBDC1"/>
        </a:accent5>
        <a:accent6>
          <a:srgbClr val="5C8A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8">
        <a:dk1>
          <a:srgbClr val="777777"/>
        </a:dk1>
        <a:lt1>
          <a:srgbClr val="FFFFDF"/>
        </a:lt1>
        <a:dk2>
          <a:srgbClr val="FFFFD9"/>
        </a:dk2>
        <a:lt2>
          <a:srgbClr val="AA8322"/>
        </a:lt2>
        <a:accent1>
          <a:srgbClr val="D6B778"/>
        </a:accent1>
        <a:accent2>
          <a:srgbClr val="33CCCC"/>
        </a:accent2>
        <a:accent3>
          <a:srgbClr val="FFFFE9"/>
        </a:accent3>
        <a:accent4>
          <a:srgbClr val="DADABE"/>
        </a:accent4>
        <a:accent5>
          <a:srgbClr val="E8D8BE"/>
        </a:accent5>
        <a:accent6>
          <a:srgbClr val="2DB9B9"/>
        </a:accent6>
        <a:hlink>
          <a:srgbClr val="FF505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9">
        <a:dk1>
          <a:srgbClr val="EACD64"/>
        </a:dk1>
        <a:lt1>
          <a:srgbClr val="FEDA9A"/>
        </a:lt1>
        <a:dk2>
          <a:srgbClr val="AD7625"/>
        </a:dk2>
        <a:lt2>
          <a:srgbClr val="969696"/>
        </a:lt2>
        <a:accent1>
          <a:srgbClr val="8F6F59"/>
        </a:accent1>
        <a:accent2>
          <a:srgbClr val="FFC891"/>
        </a:accent2>
        <a:accent3>
          <a:srgbClr val="FEEACA"/>
        </a:accent3>
        <a:accent4>
          <a:srgbClr val="C8AF54"/>
        </a:accent4>
        <a:accent5>
          <a:srgbClr val="C6BBB5"/>
        </a:accent5>
        <a:accent6>
          <a:srgbClr val="E7B583"/>
        </a:accent6>
        <a:hlink>
          <a:srgbClr val="FF8A3B"/>
        </a:hlink>
        <a:folHlink>
          <a:srgbClr val="EEC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7510 10">
        <a:dk1>
          <a:srgbClr val="808080"/>
        </a:dk1>
        <a:lt1>
          <a:srgbClr val="FFFFFF"/>
        </a:lt1>
        <a:dk2>
          <a:srgbClr val="F8F8F8"/>
        </a:dk2>
        <a:lt2>
          <a:srgbClr val="0099CC"/>
        </a:lt2>
        <a:accent1>
          <a:srgbClr val="66A0CC"/>
        </a:accent1>
        <a:accent2>
          <a:srgbClr val="CCCCFF"/>
        </a:accent2>
        <a:accent3>
          <a:srgbClr val="FBFBFB"/>
        </a:accent3>
        <a:accent4>
          <a:srgbClr val="DADADA"/>
        </a:accent4>
        <a:accent5>
          <a:srgbClr val="B8CDE2"/>
        </a:accent5>
        <a:accent6>
          <a:srgbClr val="B9B9E7"/>
        </a:accent6>
        <a:hlink>
          <a:srgbClr val="3333CC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7510 11">
        <a:dk1>
          <a:srgbClr val="005A58"/>
        </a:dk1>
        <a:lt1>
          <a:srgbClr val="FFFFFF"/>
        </a:lt1>
        <a:dk2>
          <a:srgbClr val="4BB7B7"/>
        </a:dk2>
        <a:lt2>
          <a:srgbClr val="99CCFF"/>
        </a:lt2>
        <a:accent1>
          <a:srgbClr val="586F9E"/>
        </a:accent1>
        <a:accent2>
          <a:srgbClr val="4A24A8"/>
        </a:accent2>
        <a:accent3>
          <a:srgbClr val="B1D8D8"/>
        </a:accent3>
        <a:accent4>
          <a:srgbClr val="DADADA"/>
        </a:accent4>
        <a:accent5>
          <a:srgbClr val="B4BBCC"/>
        </a:accent5>
        <a:accent6>
          <a:srgbClr val="422098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01136796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0113679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36796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36796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36796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 (1)</Template>
  <TotalTime>1841</TotalTime>
  <Words>4255</Words>
  <Application>Microsoft Office PowerPoint</Application>
  <PresentationFormat>Экран (4:3)</PresentationFormat>
  <Paragraphs>539</Paragraphs>
  <Slides>52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8" baseType="lpstr">
      <vt:lpstr>2_Default Design</vt:lpstr>
      <vt:lpstr>1_Default Design</vt:lpstr>
      <vt:lpstr>01017510</vt:lpstr>
      <vt:lpstr>Stack of books design template</vt:lpstr>
      <vt:lpstr>01136796</vt:lpstr>
      <vt:lpstr>Image</vt:lpstr>
      <vt:lpstr>М-ТЕСТ  В РЕГУЛЯТОРНІЙ ПОЛІТИЦІ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HM-LP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DL-HM</dc:creator>
  <cp:lastModifiedBy>DimitrioL</cp:lastModifiedBy>
  <cp:revision>196</cp:revision>
  <dcterms:created xsi:type="dcterms:W3CDTF">2015-06-03T10:12:56Z</dcterms:created>
  <dcterms:modified xsi:type="dcterms:W3CDTF">2016-02-15T12:31:43Z</dcterms:modified>
</cp:coreProperties>
</file>